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 id="2147483703" r:id="rId6"/>
    <p:sldMasterId id="2147483704" r:id="rId7"/>
    <p:sldMasterId id="2147483705" r:id="rId8"/>
    <p:sldMasterId id="214748370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F06A5C-664D-432F-A158-7E480FF8E64C}">
  <a:tblStyle styleId="{F3F06A5C-664D-432F-A158-7E480FF8E6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6DD9E0-5927-476B-B59B-34B87E92586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0.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2.xml"/><Relationship Id="rId44" Type="http://schemas.openxmlformats.org/officeDocument/2006/relationships/font" Target="fonts/Lato-bold.fntdata"/><Relationship Id="rId21" Type="http://schemas.openxmlformats.org/officeDocument/2006/relationships/slide" Target="slides/slide11.xml"/><Relationship Id="rId43" Type="http://schemas.openxmlformats.org/officeDocument/2006/relationships/font" Target="fonts/Lato-regular.fntdata"/><Relationship Id="rId24" Type="http://schemas.openxmlformats.org/officeDocument/2006/relationships/slide" Target="slides/slide14.xml"/><Relationship Id="rId46" Type="http://schemas.openxmlformats.org/officeDocument/2006/relationships/font" Target="fonts/Lato-boldItalic.fntdata"/><Relationship Id="rId23" Type="http://schemas.openxmlformats.org/officeDocument/2006/relationships/slide" Target="slides/slide13.xml"/><Relationship Id="rId45" Type="http://schemas.openxmlformats.org/officeDocument/2006/relationships/font" Target="fonts/Lato-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19.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slide" Target="slides/slide23.xml"/><Relationship Id="rId10" Type="http://schemas.openxmlformats.org/officeDocument/2006/relationships/notesMaster" Target="notesMasters/notesMaster1.xml"/><Relationship Id="rId32" Type="http://schemas.openxmlformats.org/officeDocument/2006/relationships/slide" Target="slides/slide22.xml"/><Relationship Id="rId13" Type="http://schemas.openxmlformats.org/officeDocument/2006/relationships/slide" Target="slides/slide3.xml"/><Relationship Id="rId35" Type="http://schemas.openxmlformats.org/officeDocument/2006/relationships/font" Target="fonts/Raleway-regular.fntdata"/><Relationship Id="rId12" Type="http://schemas.openxmlformats.org/officeDocument/2006/relationships/slide" Target="slides/slide2.xml"/><Relationship Id="rId34" Type="http://schemas.openxmlformats.org/officeDocument/2006/relationships/slide" Target="slides/slide24.xml"/><Relationship Id="rId15" Type="http://schemas.openxmlformats.org/officeDocument/2006/relationships/slide" Target="slides/slide5.xml"/><Relationship Id="rId37" Type="http://schemas.openxmlformats.org/officeDocument/2006/relationships/font" Target="fonts/Raleway-italic.fntdata"/><Relationship Id="rId14" Type="http://schemas.openxmlformats.org/officeDocument/2006/relationships/slide" Target="slides/slide4.xml"/><Relationship Id="rId36" Type="http://schemas.openxmlformats.org/officeDocument/2006/relationships/font" Target="fonts/Raleway-bold.fntdata"/><Relationship Id="rId17" Type="http://schemas.openxmlformats.org/officeDocument/2006/relationships/slide" Target="slides/slide7.xml"/><Relationship Id="rId39" Type="http://schemas.openxmlformats.org/officeDocument/2006/relationships/font" Target="fonts/Roboto-regular.fntdata"/><Relationship Id="rId16" Type="http://schemas.openxmlformats.org/officeDocument/2006/relationships/slide" Target="slides/slide6.xml"/><Relationship Id="rId38" Type="http://schemas.openxmlformats.org/officeDocument/2006/relationships/font" Target="fonts/Raleway-boldItalic.fntdata"/><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45a4c3bf4d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5a4c3bf4d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46be284e8b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6be284e8b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46aee6e17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6aee6e17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46be284e8b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6be284e8b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46c10c1655_4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46c10c1655_4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46c10c1655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46c10c1655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46c10c1655_4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46c10c1655_4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46c10c1655_4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46c10c1655_4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4582bb67ce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4582bb67ce_2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46c10c1655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46c10c1655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45b389b100_6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45b389b100_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46c10c1655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46c10c1655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4582bb67ce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4582bb67ce_2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46aee6e1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6aee6e1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45b389b1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45b389b10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4582bb67ce_2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4582bb67ce_2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4582bb67ce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4582bb67ce_2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4582bb67ce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4582bb67ce_2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45b389b100_11_83:notes"/>
          <p:cNvSpPr txBox="1"/>
          <p:nvPr>
            <p:ph idx="1" type="body"/>
          </p:nvPr>
        </p:nvSpPr>
        <p:spPr>
          <a:xfrm>
            <a:off x="685795"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45b389b100_11_83:notes"/>
          <p:cNvSpPr/>
          <p:nvPr>
            <p:ph idx="2" type="sldImg"/>
          </p:nvPr>
        </p:nvSpPr>
        <p:spPr>
          <a:xfrm>
            <a:off x="1143209" y="685782"/>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45b389b100_11_0:notes"/>
          <p:cNvSpPr txBox="1"/>
          <p:nvPr>
            <p:ph idx="1" type="body"/>
          </p:nvPr>
        </p:nvSpPr>
        <p:spPr>
          <a:xfrm>
            <a:off x="685795"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45b389b100_11_0:notes"/>
          <p:cNvSpPr/>
          <p:nvPr>
            <p:ph idx="2" type="sldImg"/>
          </p:nvPr>
        </p:nvSpPr>
        <p:spPr>
          <a:xfrm>
            <a:off x="1143209" y="685782"/>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4582bb67ce_2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4582bb67ce_2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4582bb67ce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4582bb67ce_2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46aee6e17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46aee6e17c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45acec01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45acec01d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14"/>
          <p:cNvGrpSpPr/>
          <p:nvPr/>
        </p:nvGrpSpPr>
        <p:grpSpPr>
          <a:xfrm>
            <a:off x="830392" y="1191297"/>
            <a:ext cx="745764"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60" name="Google Shape;60;p1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61" name="Google Shape;61;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2" name="Shape 62"/>
        <p:cNvGrpSpPr/>
        <p:nvPr/>
      </p:nvGrpSpPr>
      <p:grpSpPr>
        <a:xfrm>
          <a:off x="0" y="0"/>
          <a:ext cx="0" cy="0"/>
          <a:chOff x="0" y="0"/>
          <a:chExt cx="0" cy="0"/>
        </a:xfrm>
      </p:grpSpPr>
      <p:sp>
        <p:nvSpPr>
          <p:cNvPr id="63" name="Google Shape;63;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15"/>
          <p:cNvGrpSpPr/>
          <p:nvPr/>
        </p:nvGrpSpPr>
        <p:grpSpPr>
          <a:xfrm>
            <a:off x="830392" y="1191297"/>
            <a:ext cx="745764" cy="45826"/>
            <a:chOff x="4580561" y="2589004"/>
            <a:chExt cx="1064464" cy="25200"/>
          </a:xfrm>
        </p:grpSpPr>
        <p:sp>
          <p:nvSpPr>
            <p:cNvPr id="65" name="Google Shape;65;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1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4200"/>
              <a:buNone/>
              <a:defRPr sz="4200">
                <a:solidFill>
                  <a:schemeClr val="dk2"/>
                </a:solidFill>
              </a:defRPr>
            </a:lvl1pPr>
            <a:lvl2pPr lvl="1" rtl="0" algn="l">
              <a:lnSpc>
                <a:spcPct val="100000"/>
              </a:lnSpc>
              <a:spcBef>
                <a:spcPts val="0"/>
              </a:spcBef>
              <a:spcAft>
                <a:spcPts val="0"/>
              </a:spcAft>
              <a:buClr>
                <a:schemeClr val="dk2"/>
              </a:buClr>
              <a:buSzPts val="4200"/>
              <a:buNone/>
              <a:defRPr sz="4200">
                <a:solidFill>
                  <a:schemeClr val="dk2"/>
                </a:solidFill>
              </a:defRPr>
            </a:lvl2pPr>
            <a:lvl3pPr lvl="2" rtl="0" algn="l">
              <a:lnSpc>
                <a:spcPct val="100000"/>
              </a:lnSpc>
              <a:spcBef>
                <a:spcPts val="0"/>
              </a:spcBef>
              <a:spcAft>
                <a:spcPts val="0"/>
              </a:spcAft>
              <a:buClr>
                <a:schemeClr val="dk2"/>
              </a:buClr>
              <a:buSzPts val="4200"/>
              <a:buNone/>
              <a:defRPr sz="4200">
                <a:solidFill>
                  <a:schemeClr val="dk2"/>
                </a:solidFill>
              </a:defRPr>
            </a:lvl3pPr>
            <a:lvl4pPr lvl="3" rtl="0" algn="l">
              <a:lnSpc>
                <a:spcPct val="100000"/>
              </a:lnSpc>
              <a:spcBef>
                <a:spcPts val="0"/>
              </a:spcBef>
              <a:spcAft>
                <a:spcPts val="0"/>
              </a:spcAft>
              <a:buClr>
                <a:schemeClr val="dk2"/>
              </a:buClr>
              <a:buSzPts val="4200"/>
              <a:buNone/>
              <a:defRPr sz="4200">
                <a:solidFill>
                  <a:schemeClr val="dk2"/>
                </a:solidFill>
              </a:defRPr>
            </a:lvl4pPr>
            <a:lvl5pPr lvl="4" rtl="0" algn="l">
              <a:lnSpc>
                <a:spcPct val="100000"/>
              </a:lnSpc>
              <a:spcBef>
                <a:spcPts val="0"/>
              </a:spcBef>
              <a:spcAft>
                <a:spcPts val="0"/>
              </a:spcAft>
              <a:buClr>
                <a:schemeClr val="dk2"/>
              </a:buClr>
              <a:buSzPts val="4200"/>
              <a:buNone/>
              <a:defRPr sz="4200">
                <a:solidFill>
                  <a:schemeClr val="dk2"/>
                </a:solidFill>
              </a:defRPr>
            </a:lvl5pPr>
            <a:lvl6pPr lvl="5" rtl="0" algn="l">
              <a:lnSpc>
                <a:spcPct val="100000"/>
              </a:lnSpc>
              <a:spcBef>
                <a:spcPts val="0"/>
              </a:spcBef>
              <a:spcAft>
                <a:spcPts val="0"/>
              </a:spcAft>
              <a:buClr>
                <a:schemeClr val="dk2"/>
              </a:buClr>
              <a:buSzPts val="4200"/>
              <a:buNone/>
              <a:defRPr sz="4200">
                <a:solidFill>
                  <a:schemeClr val="dk2"/>
                </a:solidFill>
              </a:defRPr>
            </a:lvl6pPr>
            <a:lvl7pPr lvl="6" rtl="0" algn="l">
              <a:lnSpc>
                <a:spcPct val="100000"/>
              </a:lnSpc>
              <a:spcBef>
                <a:spcPts val="0"/>
              </a:spcBef>
              <a:spcAft>
                <a:spcPts val="0"/>
              </a:spcAft>
              <a:buClr>
                <a:schemeClr val="dk2"/>
              </a:buClr>
              <a:buSzPts val="4200"/>
              <a:buNone/>
              <a:defRPr sz="4200">
                <a:solidFill>
                  <a:schemeClr val="dk2"/>
                </a:solidFill>
              </a:defRPr>
            </a:lvl7pPr>
            <a:lvl8pPr lvl="7" rtl="0" algn="l">
              <a:lnSpc>
                <a:spcPct val="100000"/>
              </a:lnSpc>
              <a:spcBef>
                <a:spcPts val="0"/>
              </a:spcBef>
              <a:spcAft>
                <a:spcPts val="0"/>
              </a:spcAft>
              <a:buClr>
                <a:schemeClr val="dk2"/>
              </a:buClr>
              <a:buSzPts val="4200"/>
              <a:buNone/>
              <a:defRPr sz="4200">
                <a:solidFill>
                  <a:schemeClr val="dk2"/>
                </a:solidFill>
              </a:defRPr>
            </a:lvl8pPr>
            <a:lvl9pPr lvl="8" rtl="0" algn="l">
              <a:lnSpc>
                <a:spcPct val="100000"/>
              </a:lnSpc>
              <a:spcBef>
                <a:spcPts val="0"/>
              </a:spcBef>
              <a:spcAft>
                <a:spcPts val="0"/>
              </a:spcAft>
              <a:buClr>
                <a:schemeClr val="dk2"/>
              </a:buClr>
              <a:buSzPts val="4200"/>
              <a:buNone/>
              <a:defRPr sz="4200">
                <a:solidFill>
                  <a:schemeClr val="dk2"/>
                </a:solidFill>
              </a:defRPr>
            </a:lvl9pPr>
          </a:lstStyle>
          <a:p/>
        </p:txBody>
      </p:sp>
      <p:sp>
        <p:nvSpPr>
          <p:cNvPr id="68" name="Google Shape;68;p1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69" name="Google Shape;69;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0" name="Shape 70"/>
        <p:cNvGrpSpPr/>
        <p:nvPr/>
      </p:nvGrpSpPr>
      <p:grpSpPr>
        <a:xfrm>
          <a:off x="0" y="0"/>
          <a:ext cx="0" cy="0"/>
          <a:chOff x="0" y="0"/>
          <a:chExt cx="0" cy="0"/>
        </a:xfrm>
      </p:grpSpPr>
      <p:grpSp>
        <p:nvGrpSpPr>
          <p:cNvPr id="71" name="Google Shape;71;p16"/>
          <p:cNvGrpSpPr/>
          <p:nvPr/>
        </p:nvGrpSpPr>
        <p:grpSpPr>
          <a:xfrm>
            <a:off x="830392" y="1191297"/>
            <a:ext cx="745764" cy="45826"/>
            <a:chOff x="4580561" y="2589004"/>
            <a:chExt cx="1064464" cy="25200"/>
          </a:xfrm>
        </p:grpSpPr>
        <p:sp>
          <p:nvSpPr>
            <p:cNvPr id="72" name="Google Shape;72;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1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75" name="Google Shape;75;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p17"/>
          <p:cNvGrpSpPr/>
          <p:nvPr/>
        </p:nvGrpSpPr>
        <p:grpSpPr>
          <a:xfrm>
            <a:off x="830392" y="1191297"/>
            <a:ext cx="745764"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82" name="Google Shape;82;p1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83" name="Google Shape;83;p1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84" name="Google Shape;84;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 name="Google Shape;87;p18"/>
          <p:cNvGrpSpPr/>
          <p:nvPr/>
        </p:nvGrpSpPr>
        <p:grpSpPr>
          <a:xfrm>
            <a:off x="830392" y="1191297"/>
            <a:ext cx="745764"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p1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91" name="Google Shape;91;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p19"/>
          <p:cNvGrpSpPr/>
          <p:nvPr/>
        </p:nvGrpSpPr>
        <p:grpSpPr>
          <a:xfrm>
            <a:off x="830392" y="1191297"/>
            <a:ext cx="745764"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1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98" name="Google Shape;98;p1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99" name="Google Shape;99;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p20"/>
          <p:cNvGrpSpPr/>
          <p:nvPr/>
        </p:nvGrpSpPr>
        <p:grpSpPr>
          <a:xfrm>
            <a:off x="830392" y="4169170"/>
            <a:ext cx="745764"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p2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05" name="Google Shape;105;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21"/>
          <p:cNvGrpSpPr/>
          <p:nvPr/>
        </p:nvGrpSpPr>
        <p:grpSpPr>
          <a:xfrm>
            <a:off x="830392" y="1191297"/>
            <a:ext cx="745764"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2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12" name="Google Shape;112;p2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13" name="Google Shape;113;p2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14" name="Google Shape;114;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None/>
              <a:defRPr/>
            </a:lvl1pPr>
          </a:lstStyle>
          <a:p/>
        </p:txBody>
      </p:sp>
      <p:sp>
        <p:nvSpPr>
          <p:cNvPr id="117" name="Google Shape;117;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2" y="4169170"/>
            <a:ext cx="745764"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2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8000"/>
              <a:buNone/>
              <a:defRPr sz="8000">
                <a:solidFill>
                  <a:schemeClr val="lt1"/>
                </a:solidFill>
              </a:defRPr>
            </a:lvl1pPr>
            <a:lvl2pPr lvl="1" rtl="0" algn="l">
              <a:lnSpc>
                <a:spcPct val="100000"/>
              </a:lnSpc>
              <a:spcBef>
                <a:spcPts val="0"/>
              </a:spcBef>
              <a:spcAft>
                <a:spcPts val="0"/>
              </a:spcAft>
              <a:buClr>
                <a:schemeClr val="lt1"/>
              </a:buClr>
              <a:buSzPts val="8000"/>
              <a:buNone/>
              <a:defRPr sz="8000">
                <a:solidFill>
                  <a:schemeClr val="lt1"/>
                </a:solidFill>
              </a:defRPr>
            </a:lvl2pPr>
            <a:lvl3pPr lvl="2" rtl="0" algn="l">
              <a:lnSpc>
                <a:spcPct val="100000"/>
              </a:lnSpc>
              <a:spcBef>
                <a:spcPts val="0"/>
              </a:spcBef>
              <a:spcAft>
                <a:spcPts val="0"/>
              </a:spcAft>
              <a:buClr>
                <a:schemeClr val="lt1"/>
              </a:buClr>
              <a:buSzPts val="8000"/>
              <a:buNone/>
              <a:defRPr sz="8000">
                <a:solidFill>
                  <a:schemeClr val="lt1"/>
                </a:solidFill>
              </a:defRPr>
            </a:lvl3pPr>
            <a:lvl4pPr lvl="3" rtl="0" algn="l">
              <a:lnSpc>
                <a:spcPct val="100000"/>
              </a:lnSpc>
              <a:spcBef>
                <a:spcPts val="0"/>
              </a:spcBef>
              <a:spcAft>
                <a:spcPts val="0"/>
              </a:spcAft>
              <a:buClr>
                <a:schemeClr val="lt1"/>
              </a:buClr>
              <a:buSzPts val="8000"/>
              <a:buNone/>
              <a:defRPr sz="8000">
                <a:solidFill>
                  <a:schemeClr val="lt1"/>
                </a:solidFill>
              </a:defRPr>
            </a:lvl4pPr>
            <a:lvl5pPr lvl="4" rtl="0" algn="l">
              <a:lnSpc>
                <a:spcPct val="100000"/>
              </a:lnSpc>
              <a:spcBef>
                <a:spcPts val="0"/>
              </a:spcBef>
              <a:spcAft>
                <a:spcPts val="0"/>
              </a:spcAft>
              <a:buClr>
                <a:schemeClr val="lt1"/>
              </a:buClr>
              <a:buSzPts val="8000"/>
              <a:buNone/>
              <a:defRPr sz="8000">
                <a:solidFill>
                  <a:schemeClr val="lt1"/>
                </a:solidFill>
              </a:defRPr>
            </a:lvl5pPr>
            <a:lvl6pPr lvl="5" rtl="0" algn="l">
              <a:lnSpc>
                <a:spcPct val="100000"/>
              </a:lnSpc>
              <a:spcBef>
                <a:spcPts val="0"/>
              </a:spcBef>
              <a:spcAft>
                <a:spcPts val="0"/>
              </a:spcAft>
              <a:buClr>
                <a:schemeClr val="lt1"/>
              </a:buClr>
              <a:buSzPts val="8000"/>
              <a:buNone/>
              <a:defRPr sz="8000">
                <a:solidFill>
                  <a:schemeClr val="lt1"/>
                </a:solidFill>
              </a:defRPr>
            </a:lvl6pPr>
            <a:lvl7pPr lvl="6" rtl="0" algn="l">
              <a:lnSpc>
                <a:spcPct val="100000"/>
              </a:lnSpc>
              <a:spcBef>
                <a:spcPts val="0"/>
              </a:spcBef>
              <a:spcAft>
                <a:spcPts val="0"/>
              </a:spcAft>
              <a:buClr>
                <a:schemeClr val="lt1"/>
              </a:buClr>
              <a:buSzPts val="8000"/>
              <a:buNone/>
              <a:defRPr sz="8000">
                <a:solidFill>
                  <a:schemeClr val="lt1"/>
                </a:solidFill>
              </a:defRPr>
            </a:lvl7pPr>
            <a:lvl8pPr lvl="7" rtl="0" algn="l">
              <a:lnSpc>
                <a:spcPct val="100000"/>
              </a:lnSpc>
              <a:spcBef>
                <a:spcPts val="0"/>
              </a:spcBef>
              <a:spcAft>
                <a:spcPts val="0"/>
              </a:spcAft>
              <a:buClr>
                <a:schemeClr val="lt1"/>
              </a:buClr>
              <a:buSzPts val="8000"/>
              <a:buNone/>
              <a:defRPr sz="8000">
                <a:solidFill>
                  <a:schemeClr val="lt1"/>
                </a:solidFill>
              </a:defRPr>
            </a:lvl8pPr>
            <a:lvl9pPr lvl="8" rtl="0"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1600"/>
              </a:spcBef>
              <a:spcAft>
                <a:spcPts val="0"/>
              </a:spcAft>
              <a:buClr>
                <a:schemeClr val="lt1"/>
              </a:buClr>
              <a:buSzPts val="1100"/>
              <a:buChar char="○"/>
              <a:defRPr>
                <a:solidFill>
                  <a:schemeClr val="lt1"/>
                </a:solidFill>
              </a:defRPr>
            </a:lvl2pPr>
            <a:lvl3pPr indent="-298450" lvl="2" marL="1371600" rtl="0" algn="l">
              <a:lnSpc>
                <a:spcPct val="115000"/>
              </a:lnSpc>
              <a:spcBef>
                <a:spcPts val="1600"/>
              </a:spcBef>
              <a:spcAft>
                <a:spcPts val="0"/>
              </a:spcAft>
              <a:buClr>
                <a:schemeClr val="lt1"/>
              </a:buClr>
              <a:buSzPts val="1100"/>
              <a:buChar char="■"/>
              <a:defRPr>
                <a:solidFill>
                  <a:schemeClr val="lt1"/>
                </a:solidFill>
              </a:defRPr>
            </a:lvl3pPr>
            <a:lvl4pPr indent="-298450" lvl="3" marL="1828800" rtl="0" algn="l">
              <a:lnSpc>
                <a:spcPct val="115000"/>
              </a:lnSpc>
              <a:spcBef>
                <a:spcPts val="1600"/>
              </a:spcBef>
              <a:spcAft>
                <a:spcPts val="0"/>
              </a:spcAft>
              <a:buClr>
                <a:schemeClr val="lt1"/>
              </a:buClr>
              <a:buSzPts val="1100"/>
              <a:buChar char="●"/>
              <a:defRPr>
                <a:solidFill>
                  <a:schemeClr val="lt1"/>
                </a:solidFill>
              </a:defRPr>
            </a:lvl4pPr>
            <a:lvl5pPr indent="-298450" lvl="4" marL="2286000" rtl="0" algn="l">
              <a:lnSpc>
                <a:spcPct val="115000"/>
              </a:lnSpc>
              <a:spcBef>
                <a:spcPts val="1600"/>
              </a:spcBef>
              <a:spcAft>
                <a:spcPts val="0"/>
              </a:spcAft>
              <a:buClr>
                <a:schemeClr val="lt1"/>
              </a:buClr>
              <a:buSzPts val="1100"/>
              <a:buChar char="○"/>
              <a:defRPr>
                <a:solidFill>
                  <a:schemeClr val="lt1"/>
                </a:solidFill>
              </a:defRPr>
            </a:lvl5pPr>
            <a:lvl6pPr indent="-298450" lvl="5" marL="2743200" rtl="0" algn="l">
              <a:lnSpc>
                <a:spcPct val="115000"/>
              </a:lnSpc>
              <a:spcBef>
                <a:spcPts val="1600"/>
              </a:spcBef>
              <a:spcAft>
                <a:spcPts val="0"/>
              </a:spcAft>
              <a:buClr>
                <a:schemeClr val="lt1"/>
              </a:buClr>
              <a:buSzPts val="1100"/>
              <a:buChar char="■"/>
              <a:defRPr>
                <a:solidFill>
                  <a:schemeClr val="lt1"/>
                </a:solidFill>
              </a:defRPr>
            </a:lvl6pPr>
            <a:lvl7pPr indent="-298450" lvl="6" marL="3200400" rtl="0" algn="l">
              <a:lnSpc>
                <a:spcPct val="115000"/>
              </a:lnSpc>
              <a:spcBef>
                <a:spcPts val="1600"/>
              </a:spcBef>
              <a:spcAft>
                <a:spcPts val="0"/>
              </a:spcAft>
              <a:buClr>
                <a:schemeClr val="lt1"/>
              </a:buClr>
              <a:buSzPts val="1100"/>
              <a:buChar char="●"/>
              <a:defRPr>
                <a:solidFill>
                  <a:schemeClr val="lt1"/>
                </a:solidFill>
              </a:defRPr>
            </a:lvl7pPr>
            <a:lvl8pPr indent="-298450" lvl="7" marL="3657600" rtl="0" algn="l">
              <a:lnSpc>
                <a:spcPct val="115000"/>
              </a:lnSpc>
              <a:spcBef>
                <a:spcPts val="1600"/>
              </a:spcBef>
              <a:spcAft>
                <a:spcPts val="0"/>
              </a:spcAft>
              <a:buClr>
                <a:schemeClr val="lt1"/>
              </a:buClr>
              <a:buSzPts val="1100"/>
              <a:buChar char="○"/>
              <a:defRPr>
                <a:solidFill>
                  <a:schemeClr val="lt1"/>
                </a:solidFill>
              </a:defRPr>
            </a:lvl8pPr>
            <a:lvl9pPr indent="-298450" lvl="8" marL="4114800" rtl="0" algn="l">
              <a:lnSpc>
                <a:spcPct val="115000"/>
              </a:lnSpc>
              <a:spcBef>
                <a:spcPts val="1600"/>
              </a:spcBef>
              <a:spcAft>
                <a:spcPts val="160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7" name="Shape 127"/>
        <p:cNvGrpSpPr/>
        <p:nvPr/>
      </p:nvGrpSpPr>
      <p:grpSpPr>
        <a:xfrm>
          <a:off x="0" y="0"/>
          <a:ext cx="0" cy="0"/>
          <a:chOff x="0" y="0"/>
          <a:chExt cx="0" cy="0"/>
        </a:xfrm>
      </p:grpSpPr>
      <p:sp>
        <p:nvSpPr>
          <p:cNvPr id="128" name="Google Shape;128;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9" name="Google Shape;129;p2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0" name="Google Shape;130;p2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 name="Google Shape;131;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2" name="Google Shape;132;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3" name="Google Shape;133;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8" name="Shape 138"/>
        <p:cNvGrpSpPr/>
        <p:nvPr/>
      </p:nvGrpSpPr>
      <p:grpSpPr>
        <a:xfrm>
          <a:off x="0" y="0"/>
          <a:ext cx="0" cy="0"/>
          <a:chOff x="0" y="0"/>
          <a:chExt cx="0" cy="0"/>
        </a:xfrm>
      </p:grpSpPr>
      <p:sp>
        <p:nvSpPr>
          <p:cNvPr id="139" name="Google Shape;139;p2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27"/>
          <p:cNvGrpSpPr/>
          <p:nvPr/>
        </p:nvGrpSpPr>
        <p:grpSpPr>
          <a:xfrm>
            <a:off x="830394" y="1191276"/>
            <a:ext cx="745764" cy="45826"/>
            <a:chOff x="4580561" y="2589004"/>
            <a:chExt cx="1064464" cy="25200"/>
          </a:xfrm>
        </p:grpSpPr>
        <p:sp>
          <p:nvSpPr>
            <p:cNvPr id="141" name="Google Shape;141;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2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4200"/>
              <a:buNone/>
              <a:defRPr sz="4200">
                <a:solidFill>
                  <a:schemeClr val="dk2"/>
                </a:solidFill>
              </a:defRPr>
            </a:lvl1pPr>
            <a:lvl2pPr lvl="1" rtl="0" algn="l">
              <a:lnSpc>
                <a:spcPct val="100000"/>
              </a:lnSpc>
              <a:spcBef>
                <a:spcPts val="0"/>
              </a:spcBef>
              <a:spcAft>
                <a:spcPts val="0"/>
              </a:spcAft>
              <a:buClr>
                <a:schemeClr val="dk2"/>
              </a:buClr>
              <a:buSzPts val="4200"/>
              <a:buNone/>
              <a:defRPr sz="4200">
                <a:solidFill>
                  <a:schemeClr val="dk2"/>
                </a:solidFill>
              </a:defRPr>
            </a:lvl2pPr>
            <a:lvl3pPr lvl="2" rtl="0" algn="l">
              <a:lnSpc>
                <a:spcPct val="100000"/>
              </a:lnSpc>
              <a:spcBef>
                <a:spcPts val="0"/>
              </a:spcBef>
              <a:spcAft>
                <a:spcPts val="0"/>
              </a:spcAft>
              <a:buClr>
                <a:schemeClr val="dk2"/>
              </a:buClr>
              <a:buSzPts val="4200"/>
              <a:buNone/>
              <a:defRPr sz="4200">
                <a:solidFill>
                  <a:schemeClr val="dk2"/>
                </a:solidFill>
              </a:defRPr>
            </a:lvl3pPr>
            <a:lvl4pPr lvl="3" rtl="0" algn="l">
              <a:lnSpc>
                <a:spcPct val="100000"/>
              </a:lnSpc>
              <a:spcBef>
                <a:spcPts val="0"/>
              </a:spcBef>
              <a:spcAft>
                <a:spcPts val="0"/>
              </a:spcAft>
              <a:buClr>
                <a:schemeClr val="dk2"/>
              </a:buClr>
              <a:buSzPts val="4200"/>
              <a:buNone/>
              <a:defRPr sz="4200">
                <a:solidFill>
                  <a:schemeClr val="dk2"/>
                </a:solidFill>
              </a:defRPr>
            </a:lvl4pPr>
            <a:lvl5pPr lvl="4" rtl="0" algn="l">
              <a:lnSpc>
                <a:spcPct val="100000"/>
              </a:lnSpc>
              <a:spcBef>
                <a:spcPts val="0"/>
              </a:spcBef>
              <a:spcAft>
                <a:spcPts val="0"/>
              </a:spcAft>
              <a:buClr>
                <a:schemeClr val="dk2"/>
              </a:buClr>
              <a:buSzPts val="4200"/>
              <a:buNone/>
              <a:defRPr sz="4200">
                <a:solidFill>
                  <a:schemeClr val="dk2"/>
                </a:solidFill>
              </a:defRPr>
            </a:lvl5pPr>
            <a:lvl6pPr lvl="5" rtl="0" algn="l">
              <a:lnSpc>
                <a:spcPct val="100000"/>
              </a:lnSpc>
              <a:spcBef>
                <a:spcPts val="0"/>
              </a:spcBef>
              <a:spcAft>
                <a:spcPts val="0"/>
              </a:spcAft>
              <a:buClr>
                <a:schemeClr val="dk2"/>
              </a:buClr>
              <a:buSzPts val="4200"/>
              <a:buNone/>
              <a:defRPr sz="4200">
                <a:solidFill>
                  <a:schemeClr val="dk2"/>
                </a:solidFill>
              </a:defRPr>
            </a:lvl6pPr>
            <a:lvl7pPr lvl="6" rtl="0" algn="l">
              <a:lnSpc>
                <a:spcPct val="100000"/>
              </a:lnSpc>
              <a:spcBef>
                <a:spcPts val="0"/>
              </a:spcBef>
              <a:spcAft>
                <a:spcPts val="0"/>
              </a:spcAft>
              <a:buClr>
                <a:schemeClr val="dk2"/>
              </a:buClr>
              <a:buSzPts val="4200"/>
              <a:buNone/>
              <a:defRPr sz="4200">
                <a:solidFill>
                  <a:schemeClr val="dk2"/>
                </a:solidFill>
              </a:defRPr>
            </a:lvl7pPr>
            <a:lvl8pPr lvl="7" rtl="0" algn="l">
              <a:lnSpc>
                <a:spcPct val="100000"/>
              </a:lnSpc>
              <a:spcBef>
                <a:spcPts val="0"/>
              </a:spcBef>
              <a:spcAft>
                <a:spcPts val="0"/>
              </a:spcAft>
              <a:buClr>
                <a:schemeClr val="dk2"/>
              </a:buClr>
              <a:buSzPts val="4200"/>
              <a:buNone/>
              <a:defRPr sz="4200">
                <a:solidFill>
                  <a:schemeClr val="dk2"/>
                </a:solidFill>
              </a:defRPr>
            </a:lvl8pPr>
            <a:lvl9pPr lvl="8" rtl="0" algn="l">
              <a:lnSpc>
                <a:spcPct val="100000"/>
              </a:lnSpc>
              <a:spcBef>
                <a:spcPts val="0"/>
              </a:spcBef>
              <a:spcAft>
                <a:spcPts val="0"/>
              </a:spcAft>
              <a:buClr>
                <a:schemeClr val="dk2"/>
              </a:buClr>
              <a:buSzPts val="4200"/>
              <a:buNone/>
              <a:defRPr sz="4200">
                <a:solidFill>
                  <a:schemeClr val="dk2"/>
                </a:solidFill>
              </a:defRPr>
            </a:lvl9pPr>
          </a:lstStyle>
          <a:p/>
        </p:txBody>
      </p:sp>
      <p:sp>
        <p:nvSpPr>
          <p:cNvPr id="144" name="Google Shape;144;p2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45" name="Google Shape;145;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6" name="Shape 146"/>
        <p:cNvGrpSpPr/>
        <p:nvPr/>
      </p:nvGrpSpPr>
      <p:grpSpPr>
        <a:xfrm>
          <a:off x="0" y="0"/>
          <a:ext cx="0" cy="0"/>
          <a:chOff x="0" y="0"/>
          <a:chExt cx="0" cy="0"/>
        </a:xfrm>
      </p:grpSpPr>
      <p:sp>
        <p:nvSpPr>
          <p:cNvPr id="147" name="Google Shape;147;p2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 name="Google Shape;148;p28"/>
          <p:cNvGrpSpPr/>
          <p:nvPr/>
        </p:nvGrpSpPr>
        <p:grpSpPr>
          <a:xfrm>
            <a:off x="830394" y="1191276"/>
            <a:ext cx="745764" cy="45826"/>
            <a:chOff x="4580561" y="2589004"/>
            <a:chExt cx="1064464" cy="25200"/>
          </a:xfrm>
        </p:grpSpPr>
        <p:sp>
          <p:nvSpPr>
            <p:cNvPr id="149" name="Google Shape;149;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52" name="Google Shape;152;p2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53" name="Google Shape;153;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4" name="Shape 154"/>
        <p:cNvGrpSpPr/>
        <p:nvPr/>
      </p:nvGrpSpPr>
      <p:grpSpPr>
        <a:xfrm>
          <a:off x="0" y="0"/>
          <a:ext cx="0" cy="0"/>
          <a:chOff x="0" y="0"/>
          <a:chExt cx="0" cy="0"/>
        </a:xfrm>
      </p:grpSpPr>
      <p:grpSp>
        <p:nvGrpSpPr>
          <p:cNvPr id="155" name="Google Shape;155;p29"/>
          <p:cNvGrpSpPr/>
          <p:nvPr/>
        </p:nvGrpSpPr>
        <p:grpSpPr>
          <a:xfrm>
            <a:off x="830394" y="1191276"/>
            <a:ext cx="745764" cy="45826"/>
            <a:chOff x="4580561" y="2589004"/>
            <a:chExt cx="1064464" cy="25200"/>
          </a:xfrm>
        </p:grpSpPr>
        <p:sp>
          <p:nvSpPr>
            <p:cNvPr id="156" name="Google Shape;156;p2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p2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59" name="Google Shape;159;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 name="Google Shape;162;p30"/>
          <p:cNvGrpSpPr/>
          <p:nvPr/>
        </p:nvGrpSpPr>
        <p:grpSpPr>
          <a:xfrm>
            <a:off x="830394" y="1191276"/>
            <a:ext cx="745764" cy="45826"/>
            <a:chOff x="4580561" y="2589004"/>
            <a:chExt cx="1064464" cy="25200"/>
          </a:xfrm>
        </p:grpSpPr>
        <p:sp>
          <p:nvSpPr>
            <p:cNvPr id="163" name="Google Shape;163;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3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66" name="Google Shape;166;p3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67" name="Google Shape;167;p30"/>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68" name="Google Shape;168;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 name="Google Shape;171;p31"/>
          <p:cNvGrpSpPr/>
          <p:nvPr/>
        </p:nvGrpSpPr>
        <p:grpSpPr>
          <a:xfrm>
            <a:off x="830394" y="1191276"/>
            <a:ext cx="745764" cy="45826"/>
            <a:chOff x="4580561" y="2589004"/>
            <a:chExt cx="1064464" cy="25200"/>
          </a:xfrm>
        </p:grpSpPr>
        <p:sp>
          <p:nvSpPr>
            <p:cNvPr id="172" name="Google Shape;172;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 name="Google Shape;174;p3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75" name="Google Shape;175;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6" name="Shape 176"/>
        <p:cNvGrpSpPr/>
        <p:nvPr/>
      </p:nvGrpSpPr>
      <p:grpSpPr>
        <a:xfrm>
          <a:off x="0" y="0"/>
          <a:ext cx="0" cy="0"/>
          <a:chOff x="0" y="0"/>
          <a:chExt cx="0" cy="0"/>
        </a:xfrm>
      </p:grpSpPr>
      <p:sp>
        <p:nvSpPr>
          <p:cNvPr id="177" name="Google Shape;177;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32"/>
          <p:cNvGrpSpPr/>
          <p:nvPr/>
        </p:nvGrpSpPr>
        <p:grpSpPr>
          <a:xfrm>
            <a:off x="830394" y="1191276"/>
            <a:ext cx="745764" cy="45826"/>
            <a:chOff x="4580561" y="2589004"/>
            <a:chExt cx="1064464" cy="25200"/>
          </a:xfrm>
        </p:grpSpPr>
        <p:sp>
          <p:nvSpPr>
            <p:cNvPr id="179" name="Google Shape;179;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32"/>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82" name="Google Shape;182;p32"/>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83" name="Google Shape;183;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84" name="Shape 184"/>
        <p:cNvGrpSpPr/>
        <p:nvPr/>
      </p:nvGrpSpPr>
      <p:grpSpPr>
        <a:xfrm>
          <a:off x="0" y="0"/>
          <a:ext cx="0" cy="0"/>
          <a:chOff x="0" y="0"/>
          <a:chExt cx="0" cy="0"/>
        </a:xfrm>
      </p:grpSpPr>
      <p:grpSp>
        <p:nvGrpSpPr>
          <p:cNvPr id="185" name="Google Shape;185;p33"/>
          <p:cNvGrpSpPr/>
          <p:nvPr/>
        </p:nvGrpSpPr>
        <p:grpSpPr>
          <a:xfrm>
            <a:off x="830394" y="4169150"/>
            <a:ext cx="745764" cy="45826"/>
            <a:chOff x="4580561" y="2589004"/>
            <a:chExt cx="1064464" cy="25200"/>
          </a:xfrm>
        </p:grpSpPr>
        <p:sp>
          <p:nvSpPr>
            <p:cNvPr id="186" name="Google Shape;186;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 name="Google Shape;188;p3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89" name="Google Shape;189;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0" name="Shape 190"/>
        <p:cNvGrpSpPr/>
        <p:nvPr/>
      </p:nvGrpSpPr>
      <p:grpSpPr>
        <a:xfrm>
          <a:off x="0" y="0"/>
          <a:ext cx="0" cy="0"/>
          <a:chOff x="0" y="0"/>
          <a:chExt cx="0" cy="0"/>
        </a:xfrm>
      </p:grpSpPr>
      <p:sp>
        <p:nvSpPr>
          <p:cNvPr id="191" name="Google Shape;191;p3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p34"/>
          <p:cNvGrpSpPr/>
          <p:nvPr/>
        </p:nvGrpSpPr>
        <p:grpSpPr>
          <a:xfrm>
            <a:off x="830394" y="1191276"/>
            <a:ext cx="745764" cy="45826"/>
            <a:chOff x="4580561" y="2589004"/>
            <a:chExt cx="1064464" cy="25200"/>
          </a:xfrm>
        </p:grpSpPr>
        <p:sp>
          <p:nvSpPr>
            <p:cNvPr id="193" name="Google Shape;193;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 name="Google Shape;195;p3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96" name="Google Shape;196;p3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97" name="Google Shape;197;p3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98" name="Google Shape;198;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3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None/>
              <a:defRPr/>
            </a:lvl1pPr>
          </a:lstStyle>
          <a:p/>
        </p:txBody>
      </p:sp>
      <p:sp>
        <p:nvSpPr>
          <p:cNvPr id="201" name="Google Shape;201;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02" name="Shape 202"/>
        <p:cNvGrpSpPr/>
        <p:nvPr/>
      </p:nvGrpSpPr>
      <p:grpSpPr>
        <a:xfrm>
          <a:off x="0" y="0"/>
          <a:ext cx="0" cy="0"/>
          <a:chOff x="0" y="0"/>
          <a:chExt cx="0" cy="0"/>
        </a:xfrm>
      </p:grpSpPr>
      <p:grpSp>
        <p:nvGrpSpPr>
          <p:cNvPr id="203" name="Google Shape;203;p36"/>
          <p:cNvGrpSpPr/>
          <p:nvPr/>
        </p:nvGrpSpPr>
        <p:grpSpPr>
          <a:xfrm>
            <a:off x="830394" y="4169150"/>
            <a:ext cx="745764" cy="45826"/>
            <a:chOff x="4580561" y="2589004"/>
            <a:chExt cx="1064464" cy="25200"/>
          </a:xfrm>
        </p:grpSpPr>
        <p:sp>
          <p:nvSpPr>
            <p:cNvPr id="204" name="Google Shape;204;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 name="Google Shape;206;p3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8000"/>
              <a:buNone/>
              <a:defRPr sz="8000">
                <a:solidFill>
                  <a:schemeClr val="lt1"/>
                </a:solidFill>
              </a:defRPr>
            </a:lvl1pPr>
            <a:lvl2pPr lvl="1" rtl="0" algn="l">
              <a:lnSpc>
                <a:spcPct val="100000"/>
              </a:lnSpc>
              <a:spcBef>
                <a:spcPts val="0"/>
              </a:spcBef>
              <a:spcAft>
                <a:spcPts val="0"/>
              </a:spcAft>
              <a:buClr>
                <a:schemeClr val="lt1"/>
              </a:buClr>
              <a:buSzPts val="8000"/>
              <a:buNone/>
              <a:defRPr sz="8000">
                <a:solidFill>
                  <a:schemeClr val="lt1"/>
                </a:solidFill>
              </a:defRPr>
            </a:lvl2pPr>
            <a:lvl3pPr lvl="2" rtl="0" algn="l">
              <a:lnSpc>
                <a:spcPct val="100000"/>
              </a:lnSpc>
              <a:spcBef>
                <a:spcPts val="0"/>
              </a:spcBef>
              <a:spcAft>
                <a:spcPts val="0"/>
              </a:spcAft>
              <a:buClr>
                <a:schemeClr val="lt1"/>
              </a:buClr>
              <a:buSzPts val="8000"/>
              <a:buNone/>
              <a:defRPr sz="8000">
                <a:solidFill>
                  <a:schemeClr val="lt1"/>
                </a:solidFill>
              </a:defRPr>
            </a:lvl3pPr>
            <a:lvl4pPr lvl="3" rtl="0" algn="l">
              <a:lnSpc>
                <a:spcPct val="100000"/>
              </a:lnSpc>
              <a:spcBef>
                <a:spcPts val="0"/>
              </a:spcBef>
              <a:spcAft>
                <a:spcPts val="0"/>
              </a:spcAft>
              <a:buClr>
                <a:schemeClr val="lt1"/>
              </a:buClr>
              <a:buSzPts val="8000"/>
              <a:buNone/>
              <a:defRPr sz="8000">
                <a:solidFill>
                  <a:schemeClr val="lt1"/>
                </a:solidFill>
              </a:defRPr>
            </a:lvl4pPr>
            <a:lvl5pPr lvl="4" rtl="0" algn="l">
              <a:lnSpc>
                <a:spcPct val="100000"/>
              </a:lnSpc>
              <a:spcBef>
                <a:spcPts val="0"/>
              </a:spcBef>
              <a:spcAft>
                <a:spcPts val="0"/>
              </a:spcAft>
              <a:buClr>
                <a:schemeClr val="lt1"/>
              </a:buClr>
              <a:buSzPts val="8000"/>
              <a:buNone/>
              <a:defRPr sz="8000">
                <a:solidFill>
                  <a:schemeClr val="lt1"/>
                </a:solidFill>
              </a:defRPr>
            </a:lvl5pPr>
            <a:lvl6pPr lvl="5" rtl="0" algn="l">
              <a:lnSpc>
                <a:spcPct val="100000"/>
              </a:lnSpc>
              <a:spcBef>
                <a:spcPts val="0"/>
              </a:spcBef>
              <a:spcAft>
                <a:spcPts val="0"/>
              </a:spcAft>
              <a:buClr>
                <a:schemeClr val="lt1"/>
              </a:buClr>
              <a:buSzPts val="8000"/>
              <a:buNone/>
              <a:defRPr sz="8000">
                <a:solidFill>
                  <a:schemeClr val="lt1"/>
                </a:solidFill>
              </a:defRPr>
            </a:lvl6pPr>
            <a:lvl7pPr lvl="6" rtl="0" algn="l">
              <a:lnSpc>
                <a:spcPct val="100000"/>
              </a:lnSpc>
              <a:spcBef>
                <a:spcPts val="0"/>
              </a:spcBef>
              <a:spcAft>
                <a:spcPts val="0"/>
              </a:spcAft>
              <a:buClr>
                <a:schemeClr val="lt1"/>
              </a:buClr>
              <a:buSzPts val="8000"/>
              <a:buNone/>
              <a:defRPr sz="8000">
                <a:solidFill>
                  <a:schemeClr val="lt1"/>
                </a:solidFill>
              </a:defRPr>
            </a:lvl7pPr>
            <a:lvl8pPr lvl="7" rtl="0" algn="l">
              <a:lnSpc>
                <a:spcPct val="100000"/>
              </a:lnSpc>
              <a:spcBef>
                <a:spcPts val="0"/>
              </a:spcBef>
              <a:spcAft>
                <a:spcPts val="0"/>
              </a:spcAft>
              <a:buClr>
                <a:schemeClr val="lt1"/>
              </a:buClr>
              <a:buSzPts val="8000"/>
              <a:buNone/>
              <a:defRPr sz="8000">
                <a:solidFill>
                  <a:schemeClr val="lt1"/>
                </a:solidFill>
              </a:defRPr>
            </a:lvl8pPr>
            <a:lvl9pPr lvl="8" rtl="0"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07" name="Google Shape;207;p3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1600"/>
              </a:spcBef>
              <a:spcAft>
                <a:spcPts val="0"/>
              </a:spcAft>
              <a:buClr>
                <a:schemeClr val="lt1"/>
              </a:buClr>
              <a:buSzPts val="1100"/>
              <a:buChar char="○"/>
              <a:defRPr>
                <a:solidFill>
                  <a:schemeClr val="lt1"/>
                </a:solidFill>
              </a:defRPr>
            </a:lvl2pPr>
            <a:lvl3pPr indent="-298450" lvl="2" marL="1371600" rtl="0" algn="l">
              <a:lnSpc>
                <a:spcPct val="115000"/>
              </a:lnSpc>
              <a:spcBef>
                <a:spcPts val="1600"/>
              </a:spcBef>
              <a:spcAft>
                <a:spcPts val="0"/>
              </a:spcAft>
              <a:buClr>
                <a:schemeClr val="lt1"/>
              </a:buClr>
              <a:buSzPts val="1100"/>
              <a:buChar char="■"/>
              <a:defRPr>
                <a:solidFill>
                  <a:schemeClr val="lt1"/>
                </a:solidFill>
              </a:defRPr>
            </a:lvl3pPr>
            <a:lvl4pPr indent="-298450" lvl="3" marL="1828800" rtl="0" algn="l">
              <a:lnSpc>
                <a:spcPct val="115000"/>
              </a:lnSpc>
              <a:spcBef>
                <a:spcPts val="1600"/>
              </a:spcBef>
              <a:spcAft>
                <a:spcPts val="0"/>
              </a:spcAft>
              <a:buClr>
                <a:schemeClr val="lt1"/>
              </a:buClr>
              <a:buSzPts val="1100"/>
              <a:buChar char="●"/>
              <a:defRPr>
                <a:solidFill>
                  <a:schemeClr val="lt1"/>
                </a:solidFill>
              </a:defRPr>
            </a:lvl4pPr>
            <a:lvl5pPr indent="-298450" lvl="4" marL="2286000" rtl="0" algn="l">
              <a:lnSpc>
                <a:spcPct val="115000"/>
              </a:lnSpc>
              <a:spcBef>
                <a:spcPts val="1600"/>
              </a:spcBef>
              <a:spcAft>
                <a:spcPts val="0"/>
              </a:spcAft>
              <a:buClr>
                <a:schemeClr val="lt1"/>
              </a:buClr>
              <a:buSzPts val="1100"/>
              <a:buChar char="○"/>
              <a:defRPr>
                <a:solidFill>
                  <a:schemeClr val="lt1"/>
                </a:solidFill>
              </a:defRPr>
            </a:lvl5pPr>
            <a:lvl6pPr indent="-298450" lvl="5" marL="2743200" rtl="0" algn="l">
              <a:lnSpc>
                <a:spcPct val="115000"/>
              </a:lnSpc>
              <a:spcBef>
                <a:spcPts val="1600"/>
              </a:spcBef>
              <a:spcAft>
                <a:spcPts val="0"/>
              </a:spcAft>
              <a:buClr>
                <a:schemeClr val="lt1"/>
              </a:buClr>
              <a:buSzPts val="1100"/>
              <a:buChar char="■"/>
              <a:defRPr>
                <a:solidFill>
                  <a:schemeClr val="lt1"/>
                </a:solidFill>
              </a:defRPr>
            </a:lvl6pPr>
            <a:lvl7pPr indent="-298450" lvl="6" marL="3200400" rtl="0" algn="l">
              <a:lnSpc>
                <a:spcPct val="115000"/>
              </a:lnSpc>
              <a:spcBef>
                <a:spcPts val="1600"/>
              </a:spcBef>
              <a:spcAft>
                <a:spcPts val="0"/>
              </a:spcAft>
              <a:buClr>
                <a:schemeClr val="lt1"/>
              </a:buClr>
              <a:buSzPts val="1100"/>
              <a:buChar char="●"/>
              <a:defRPr>
                <a:solidFill>
                  <a:schemeClr val="lt1"/>
                </a:solidFill>
              </a:defRPr>
            </a:lvl7pPr>
            <a:lvl8pPr indent="-298450" lvl="7" marL="3657600" rtl="0" algn="l">
              <a:lnSpc>
                <a:spcPct val="115000"/>
              </a:lnSpc>
              <a:spcBef>
                <a:spcPts val="1600"/>
              </a:spcBef>
              <a:spcAft>
                <a:spcPts val="0"/>
              </a:spcAft>
              <a:buClr>
                <a:schemeClr val="lt1"/>
              </a:buClr>
              <a:buSzPts val="1100"/>
              <a:buChar char="○"/>
              <a:defRPr>
                <a:solidFill>
                  <a:schemeClr val="lt1"/>
                </a:solidFill>
              </a:defRPr>
            </a:lvl8pPr>
            <a:lvl9pPr indent="-298450" lvl="8" marL="4114800" rtl="0" algn="l">
              <a:lnSpc>
                <a:spcPct val="115000"/>
              </a:lnSpc>
              <a:spcBef>
                <a:spcPts val="1600"/>
              </a:spcBef>
              <a:spcAft>
                <a:spcPts val="1600"/>
              </a:spcAft>
              <a:buClr>
                <a:schemeClr val="lt1"/>
              </a:buClr>
              <a:buSzPts val="1100"/>
              <a:buChar char="■"/>
              <a:defRPr>
                <a:solidFill>
                  <a:schemeClr val="lt1"/>
                </a:solidFill>
              </a:defRPr>
            </a:lvl9pPr>
          </a:lstStyle>
          <a:p/>
        </p:txBody>
      </p:sp>
      <p:sp>
        <p:nvSpPr>
          <p:cNvPr id="208" name="Google Shape;208;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 name="Shape 209"/>
        <p:cNvGrpSpPr/>
        <p:nvPr/>
      </p:nvGrpSpPr>
      <p:grpSpPr>
        <a:xfrm>
          <a:off x="0" y="0"/>
          <a:ext cx="0" cy="0"/>
          <a:chOff x="0" y="0"/>
          <a:chExt cx="0" cy="0"/>
        </a:xfrm>
      </p:grpSpPr>
      <p:sp>
        <p:nvSpPr>
          <p:cNvPr id="210" name="Google Shape;210;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1" name="Shape 211"/>
        <p:cNvGrpSpPr/>
        <p:nvPr/>
      </p:nvGrpSpPr>
      <p:grpSpPr>
        <a:xfrm>
          <a:off x="0" y="0"/>
          <a:ext cx="0" cy="0"/>
          <a:chOff x="0" y="0"/>
          <a:chExt cx="0" cy="0"/>
        </a:xfrm>
      </p:grpSpPr>
      <p:sp>
        <p:nvSpPr>
          <p:cNvPr id="212" name="Google Shape;212;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13" name="Google Shape;213;p3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4" name="Google Shape;214;p3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5" name="Google Shape;215;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16" name="Google Shape;216;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17" name="Google Shape;217;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2" name="Shape 222"/>
        <p:cNvGrpSpPr/>
        <p:nvPr/>
      </p:nvGrpSpPr>
      <p:grpSpPr>
        <a:xfrm>
          <a:off x="0" y="0"/>
          <a:ext cx="0" cy="0"/>
          <a:chOff x="0" y="0"/>
          <a:chExt cx="0" cy="0"/>
        </a:xfrm>
      </p:grpSpPr>
      <p:sp>
        <p:nvSpPr>
          <p:cNvPr id="223" name="Google Shape;223;p4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 name="Google Shape;224;p40"/>
          <p:cNvGrpSpPr/>
          <p:nvPr/>
        </p:nvGrpSpPr>
        <p:grpSpPr>
          <a:xfrm>
            <a:off x="830392" y="1191297"/>
            <a:ext cx="745764" cy="45826"/>
            <a:chOff x="4580561" y="2589004"/>
            <a:chExt cx="1064464" cy="25200"/>
          </a:xfrm>
        </p:grpSpPr>
        <p:sp>
          <p:nvSpPr>
            <p:cNvPr id="225" name="Google Shape;225;p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p4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228" name="Google Shape;228;p4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29" name="Google Shape;229;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0" name="Shape 230"/>
        <p:cNvGrpSpPr/>
        <p:nvPr/>
      </p:nvGrpSpPr>
      <p:grpSpPr>
        <a:xfrm>
          <a:off x="0" y="0"/>
          <a:ext cx="0" cy="0"/>
          <a:chOff x="0" y="0"/>
          <a:chExt cx="0" cy="0"/>
        </a:xfrm>
      </p:grpSpPr>
      <p:sp>
        <p:nvSpPr>
          <p:cNvPr id="231" name="Google Shape;231;p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 name="Google Shape;232;p41"/>
          <p:cNvGrpSpPr/>
          <p:nvPr/>
        </p:nvGrpSpPr>
        <p:grpSpPr>
          <a:xfrm>
            <a:off x="830392" y="1191297"/>
            <a:ext cx="745764" cy="45826"/>
            <a:chOff x="4580561" y="2589004"/>
            <a:chExt cx="1064464" cy="25200"/>
          </a:xfrm>
        </p:grpSpPr>
        <p:sp>
          <p:nvSpPr>
            <p:cNvPr id="233" name="Google Shape;233;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 name="Google Shape;235;p4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236" name="Google Shape;236;p4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37" name="Google Shape;237;p4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38" name="Google Shape;238;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 name="Shape 239"/>
        <p:cNvGrpSpPr/>
        <p:nvPr/>
      </p:nvGrpSpPr>
      <p:grpSpPr>
        <a:xfrm>
          <a:off x="0" y="0"/>
          <a:ext cx="0" cy="0"/>
          <a:chOff x="0" y="0"/>
          <a:chExt cx="0" cy="0"/>
        </a:xfrm>
      </p:grpSpPr>
      <p:sp>
        <p:nvSpPr>
          <p:cNvPr id="240" name="Google Shape;240;p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 name="Google Shape;241;p42"/>
          <p:cNvGrpSpPr/>
          <p:nvPr/>
        </p:nvGrpSpPr>
        <p:grpSpPr>
          <a:xfrm>
            <a:off x="830392" y="1191297"/>
            <a:ext cx="745764" cy="45826"/>
            <a:chOff x="4580561" y="2589004"/>
            <a:chExt cx="1064464" cy="25200"/>
          </a:xfrm>
        </p:grpSpPr>
        <p:sp>
          <p:nvSpPr>
            <p:cNvPr id="242" name="Google Shape;242;p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 name="Google Shape;244;p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245" name="Google Shape;245;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46" name="Shape 246"/>
        <p:cNvGrpSpPr/>
        <p:nvPr/>
      </p:nvGrpSpPr>
      <p:grpSpPr>
        <a:xfrm>
          <a:off x="0" y="0"/>
          <a:ext cx="0" cy="0"/>
          <a:chOff x="0" y="0"/>
          <a:chExt cx="0" cy="0"/>
        </a:xfrm>
      </p:grpSpPr>
      <p:grpSp>
        <p:nvGrpSpPr>
          <p:cNvPr id="247" name="Google Shape;247;p43"/>
          <p:cNvGrpSpPr/>
          <p:nvPr/>
        </p:nvGrpSpPr>
        <p:grpSpPr>
          <a:xfrm>
            <a:off x="830392" y="4169170"/>
            <a:ext cx="745764" cy="45826"/>
            <a:chOff x="4580561" y="2589004"/>
            <a:chExt cx="1064464" cy="25200"/>
          </a:xfrm>
        </p:grpSpPr>
        <p:sp>
          <p:nvSpPr>
            <p:cNvPr id="248" name="Google Shape;248;p4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4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251" name="Google Shape;251;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2" name="Shape 252"/>
        <p:cNvGrpSpPr/>
        <p:nvPr/>
      </p:nvGrpSpPr>
      <p:grpSpPr>
        <a:xfrm>
          <a:off x="0" y="0"/>
          <a:ext cx="0" cy="0"/>
          <a:chOff x="0" y="0"/>
          <a:chExt cx="0" cy="0"/>
        </a:xfrm>
      </p:grpSpPr>
      <p:sp>
        <p:nvSpPr>
          <p:cNvPr id="253" name="Google Shape;253;p4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 name="Google Shape;254;p44"/>
          <p:cNvGrpSpPr/>
          <p:nvPr/>
        </p:nvGrpSpPr>
        <p:grpSpPr>
          <a:xfrm>
            <a:off x="830392" y="1191297"/>
            <a:ext cx="745764" cy="45826"/>
            <a:chOff x="4580561" y="2589004"/>
            <a:chExt cx="1064464" cy="25200"/>
          </a:xfrm>
        </p:grpSpPr>
        <p:sp>
          <p:nvSpPr>
            <p:cNvPr id="255" name="Google Shape;255;p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7" name="Google Shape;257;p4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258" name="Google Shape;258;p4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259" name="Google Shape;259;p4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60" name="Google Shape;260;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1" name="Shape 261"/>
        <p:cNvGrpSpPr/>
        <p:nvPr/>
      </p:nvGrpSpPr>
      <p:grpSpPr>
        <a:xfrm>
          <a:off x="0" y="0"/>
          <a:ext cx="0" cy="0"/>
          <a:chOff x="0" y="0"/>
          <a:chExt cx="0" cy="0"/>
        </a:xfrm>
      </p:grpSpPr>
      <p:sp>
        <p:nvSpPr>
          <p:cNvPr id="262" name="Google Shape;262;p4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None/>
              <a:defRPr/>
            </a:lvl1pPr>
          </a:lstStyle>
          <a:p/>
        </p:txBody>
      </p:sp>
      <p:sp>
        <p:nvSpPr>
          <p:cNvPr id="263" name="Google Shape;263;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64" name="Shape 264"/>
        <p:cNvGrpSpPr/>
        <p:nvPr/>
      </p:nvGrpSpPr>
      <p:grpSpPr>
        <a:xfrm>
          <a:off x="0" y="0"/>
          <a:ext cx="0" cy="0"/>
          <a:chOff x="0" y="0"/>
          <a:chExt cx="0" cy="0"/>
        </a:xfrm>
      </p:grpSpPr>
      <p:grpSp>
        <p:nvGrpSpPr>
          <p:cNvPr id="265" name="Google Shape;265;p46"/>
          <p:cNvGrpSpPr/>
          <p:nvPr/>
        </p:nvGrpSpPr>
        <p:grpSpPr>
          <a:xfrm>
            <a:off x="830392" y="4169170"/>
            <a:ext cx="745764" cy="45826"/>
            <a:chOff x="4580561" y="2589004"/>
            <a:chExt cx="1064464" cy="25200"/>
          </a:xfrm>
        </p:grpSpPr>
        <p:sp>
          <p:nvSpPr>
            <p:cNvPr id="266" name="Google Shape;266;p4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 name="Google Shape;268;p4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8000"/>
              <a:buNone/>
              <a:defRPr sz="8000">
                <a:solidFill>
                  <a:schemeClr val="lt1"/>
                </a:solidFill>
              </a:defRPr>
            </a:lvl1pPr>
            <a:lvl2pPr lvl="1" rtl="0" algn="l">
              <a:lnSpc>
                <a:spcPct val="100000"/>
              </a:lnSpc>
              <a:spcBef>
                <a:spcPts val="0"/>
              </a:spcBef>
              <a:spcAft>
                <a:spcPts val="0"/>
              </a:spcAft>
              <a:buClr>
                <a:schemeClr val="lt1"/>
              </a:buClr>
              <a:buSzPts val="8000"/>
              <a:buNone/>
              <a:defRPr sz="8000">
                <a:solidFill>
                  <a:schemeClr val="lt1"/>
                </a:solidFill>
              </a:defRPr>
            </a:lvl2pPr>
            <a:lvl3pPr lvl="2" rtl="0" algn="l">
              <a:lnSpc>
                <a:spcPct val="100000"/>
              </a:lnSpc>
              <a:spcBef>
                <a:spcPts val="0"/>
              </a:spcBef>
              <a:spcAft>
                <a:spcPts val="0"/>
              </a:spcAft>
              <a:buClr>
                <a:schemeClr val="lt1"/>
              </a:buClr>
              <a:buSzPts val="8000"/>
              <a:buNone/>
              <a:defRPr sz="8000">
                <a:solidFill>
                  <a:schemeClr val="lt1"/>
                </a:solidFill>
              </a:defRPr>
            </a:lvl3pPr>
            <a:lvl4pPr lvl="3" rtl="0" algn="l">
              <a:lnSpc>
                <a:spcPct val="100000"/>
              </a:lnSpc>
              <a:spcBef>
                <a:spcPts val="0"/>
              </a:spcBef>
              <a:spcAft>
                <a:spcPts val="0"/>
              </a:spcAft>
              <a:buClr>
                <a:schemeClr val="lt1"/>
              </a:buClr>
              <a:buSzPts val="8000"/>
              <a:buNone/>
              <a:defRPr sz="8000">
                <a:solidFill>
                  <a:schemeClr val="lt1"/>
                </a:solidFill>
              </a:defRPr>
            </a:lvl4pPr>
            <a:lvl5pPr lvl="4" rtl="0" algn="l">
              <a:lnSpc>
                <a:spcPct val="100000"/>
              </a:lnSpc>
              <a:spcBef>
                <a:spcPts val="0"/>
              </a:spcBef>
              <a:spcAft>
                <a:spcPts val="0"/>
              </a:spcAft>
              <a:buClr>
                <a:schemeClr val="lt1"/>
              </a:buClr>
              <a:buSzPts val="8000"/>
              <a:buNone/>
              <a:defRPr sz="8000">
                <a:solidFill>
                  <a:schemeClr val="lt1"/>
                </a:solidFill>
              </a:defRPr>
            </a:lvl5pPr>
            <a:lvl6pPr lvl="5" rtl="0" algn="l">
              <a:lnSpc>
                <a:spcPct val="100000"/>
              </a:lnSpc>
              <a:spcBef>
                <a:spcPts val="0"/>
              </a:spcBef>
              <a:spcAft>
                <a:spcPts val="0"/>
              </a:spcAft>
              <a:buClr>
                <a:schemeClr val="lt1"/>
              </a:buClr>
              <a:buSzPts val="8000"/>
              <a:buNone/>
              <a:defRPr sz="8000">
                <a:solidFill>
                  <a:schemeClr val="lt1"/>
                </a:solidFill>
              </a:defRPr>
            </a:lvl6pPr>
            <a:lvl7pPr lvl="6" rtl="0" algn="l">
              <a:lnSpc>
                <a:spcPct val="100000"/>
              </a:lnSpc>
              <a:spcBef>
                <a:spcPts val="0"/>
              </a:spcBef>
              <a:spcAft>
                <a:spcPts val="0"/>
              </a:spcAft>
              <a:buClr>
                <a:schemeClr val="lt1"/>
              </a:buClr>
              <a:buSzPts val="8000"/>
              <a:buNone/>
              <a:defRPr sz="8000">
                <a:solidFill>
                  <a:schemeClr val="lt1"/>
                </a:solidFill>
              </a:defRPr>
            </a:lvl7pPr>
            <a:lvl8pPr lvl="7" rtl="0" algn="l">
              <a:lnSpc>
                <a:spcPct val="100000"/>
              </a:lnSpc>
              <a:spcBef>
                <a:spcPts val="0"/>
              </a:spcBef>
              <a:spcAft>
                <a:spcPts val="0"/>
              </a:spcAft>
              <a:buClr>
                <a:schemeClr val="lt1"/>
              </a:buClr>
              <a:buSzPts val="8000"/>
              <a:buNone/>
              <a:defRPr sz="8000">
                <a:solidFill>
                  <a:schemeClr val="lt1"/>
                </a:solidFill>
              </a:defRPr>
            </a:lvl8pPr>
            <a:lvl9pPr lvl="8" rtl="0"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4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1600"/>
              </a:spcBef>
              <a:spcAft>
                <a:spcPts val="0"/>
              </a:spcAft>
              <a:buClr>
                <a:schemeClr val="lt1"/>
              </a:buClr>
              <a:buSzPts val="1100"/>
              <a:buChar char="○"/>
              <a:defRPr>
                <a:solidFill>
                  <a:schemeClr val="lt1"/>
                </a:solidFill>
              </a:defRPr>
            </a:lvl2pPr>
            <a:lvl3pPr indent="-298450" lvl="2" marL="1371600" rtl="0" algn="l">
              <a:lnSpc>
                <a:spcPct val="115000"/>
              </a:lnSpc>
              <a:spcBef>
                <a:spcPts val="1600"/>
              </a:spcBef>
              <a:spcAft>
                <a:spcPts val="0"/>
              </a:spcAft>
              <a:buClr>
                <a:schemeClr val="lt1"/>
              </a:buClr>
              <a:buSzPts val="1100"/>
              <a:buChar char="■"/>
              <a:defRPr>
                <a:solidFill>
                  <a:schemeClr val="lt1"/>
                </a:solidFill>
              </a:defRPr>
            </a:lvl3pPr>
            <a:lvl4pPr indent="-298450" lvl="3" marL="1828800" rtl="0" algn="l">
              <a:lnSpc>
                <a:spcPct val="115000"/>
              </a:lnSpc>
              <a:spcBef>
                <a:spcPts val="1600"/>
              </a:spcBef>
              <a:spcAft>
                <a:spcPts val="0"/>
              </a:spcAft>
              <a:buClr>
                <a:schemeClr val="lt1"/>
              </a:buClr>
              <a:buSzPts val="1100"/>
              <a:buChar char="●"/>
              <a:defRPr>
                <a:solidFill>
                  <a:schemeClr val="lt1"/>
                </a:solidFill>
              </a:defRPr>
            </a:lvl4pPr>
            <a:lvl5pPr indent="-298450" lvl="4" marL="2286000" rtl="0" algn="l">
              <a:lnSpc>
                <a:spcPct val="115000"/>
              </a:lnSpc>
              <a:spcBef>
                <a:spcPts val="1600"/>
              </a:spcBef>
              <a:spcAft>
                <a:spcPts val="0"/>
              </a:spcAft>
              <a:buClr>
                <a:schemeClr val="lt1"/>
              </a:buClr>
              <a:buSzPts val="1100"/>
              <a:buChar char="○"/>
              <a:defRPr>
                <a:solidFill>
                  <a:schemeClr val="lt1"/>
                </a:solidFill>
              </a:defRPr>
            </a:lvl5pPr>
            <a:lvl6pPr indent="-298450" lvl="5" marL="2743200" rtl="0" algn="l">
              <a:lnSpc>
                <a:spcPct val="115000"/>
              </a:lnSpc>
              <a:spcBef>
                <a:spcPts val="1600"/>
              </a:spcBef>
              <a:spcAft>
                <a:spcPts val="0"/>
              </a:spcAft>
              <a:buClr>
                <a:schemeClr val="lt1"/>
              </a:buClr>
              <a:buSzPts val="1100"/>
              <a:buChar char="■"/>
              <a:defRPr>
                <a:solidFill>
                  <a:schemeClr val="lt1"/>
                </a:solidFill>
              </a:defRPr>
            </a:lvl6pPr>
            <a:lvl7pPr indent="-298450" lvl="6" marL="3200400" rtl="0" algn="l">
              <a:lnSpc>
                <a:spcPct val="115000"/>
              </a:lnSpc>
              <a:spcBef>
                <a:spcPts val="1600"/>
              </a:spcBef>
              <a:spcAft>
                <a:spcPts val="0"/>
              </a:spcAft>
              <a:buClr>
                <a:schemeClr val="lt1"/>
              </a:buClr>
              <a:buSzPts val="1100"/>
              <a:buChar char="●"/>
              <a:defRPr>
                <a:solidFill>
                  <a:schemeClr val="lt1"/>
                </a:solidFill>
              </a:defRPr>
            </a:lvl7pPr>
            <a:lvl8pPr indent="-298450" lvl="7" marL="3657600" rtl="0" algn="l">
              <a:lnSpc>
                <a:spcPct val="115000"/>
              </a:lnSpc>
              <a:spcBef>
                <a:spcPts val="1600"/>
              </a:spcBef>
              <a:spcAft>
                <a:spcPts val="0"/>
              </a:spcAft>
              <a:buClr>
                <a:schemeClr val="lt1"/>
              </a:buClr>
              <a:buSzPts val="1100"/>
              <a:buChar char="○"/>
              <a:defRPr>
                <a:solidFill>
                  <a:schemeClr val="lt1"/>
                </a:solidFill>
              </a:defRPr>
            </a:lvl8pPr>
            <a:lvl9pPr indent="-298450" lvl="8" marL="4114800" rtl="0" algn="l">
              <a:lnSpc>
                <a:spcPct val="115000"/>
              </a:lnSpc>
              <a:spcBef>
                <a:spcPts val="1600"/>
              </a:spcBef>
              <a:spcAft>
                <a:spcPts val="1600"/>
              </a:spcAft>
              <a:buClr>
                <a:schemeClr val="lt1"/>
              </a:buClr>
              <a:buSzPts val="1100"/>
              <a:buChar char="■"/>
              <a:defRPr>
                <a:solidFill>
                  <a:schemeClr val="lt1"/>
                </a:solidFill>
              </a:defRPr>
            </a:lvl9pPr>
          </a:lstStyle>
          <a:p/>
        </p:txBody>
      </p:sp>
      <p:sp>
        <p:nvSpPr>
          <p:cNvPr id="270" name="Google Shape;270;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3" name="Shape 273"/>
        <p:cNvGrpSpPr/>
        <p:nvPr/>
      </p:nvGrpSpPr>
      <p:grpSpPr>
        <a:xfrm>
          <a:off x="0" y="0"/>
          <a:ext cx="0" cy="0"/>
          <a:chOff x="0" y="0"/>
          <a:chExt cx="0" cy="0"/>
        </a:xfrm>
      </p:grpSpPr>
      <p:sp>
        <p:nvSpPr>
          <p:cNvPr id="274" name="Google Shape;274;p4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75" name="Google Shape;275;p4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6" name="Google Shape;276;p4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7" name="Google Shape;277;p4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78" name="Google Shape;278;p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79" name="Google Shape;279;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6" name="Shape 286"/>
        <p:cNvGrpSpPr/>
        <p:nvPr/>
      </p:nvGrpSpPr>
      <p:grpSpPr>
        <a:xfrm>
          <a:off x="0" y="0"/>
          <a:ext cx="0" cy="0"/>
          <a:chOff x="0" y="0"/>
          <a:chExt cx="0" cy="0"/>
        </a:xfrm>
      </p:grpSpPr>
      <p:sp>
        <p:nvSpPr>
          <p:cNvPr id="287" name="Google Shape;287;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8" name="Google Shape;288;p5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9" name="Google Shape;289;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0" name="Google Shape;290;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1" name="Google Shape;291;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2" name="Shape 292"/>
        <p:cNvGrpSpPr/>
        <p:nvPr/>
      </p:nvGrpSpPr>
      <p:grpSpPr>
        <a:xfrm>
          <a:off x="0" y="0"/>
          <a:ext cx="0" cy="0"/>
          <a:chOff x="0" y="0"/>
          <a:chExt cx="0" cy="0"/>
        </a:xfrm>
      </p:grpSpPr>
      <p:sp>
        <p:nvSpPr>
          <p:cNvPr id="293" name="Google Shape;293;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4" name="Google Shape;294;p51"/>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5" name="Google Shape;295;p51"/>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6" name="Google Shape;296;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7" name="Google Shape;297;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8" name="Google Shape;298;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9" name="Shape 299"/>
        <p:cNvGrpSpPr/>
        <p:nvPr/>
      </p:nvGrpSpPr>
      <p:grpSpPr>
        <a:xfrm>
          <a:off x="0" y="0"/>
          <a:ext cx="0" cy="0"/>
          <a:chOff x="0" y="0"/>
          <a:chExt cx="0" cy="0"/>
        </a:xfrm>
      </p:grpSpPr>
      <p:sp>
        <p:nvSpPr>
          <p:cNvPr id="300" name="Google Shape;300;p5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1" name="Google Shape;301;p5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02" name="Google Shape;302;p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3" name="Google Shape;303;p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4" name="Google Shape;304;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5" name="Shape 305"/>
        <p:cNvGrpSpPr/>
        <p:nvPr/>
      </p:nvGrpSpPr>
      <p:grpSpPr>
        <a:xfrm>
          <a:off x="0" y="0"/>
          <a:ext cx="0" cy="0"/>
          <a:chOff x="0" y="0"/>
          <a:chExt cx="0" cy="0"/>
        </a:xfrm>
      </p:grpSpPr>
      <p:sp>
        <p:nvSpPr>
          <p:cNvPr id="306" name="Google Shape;306;p53"/>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7" name="Google Shape;307;p5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308" name="Google Shape;308;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9" name="Google Shape;309;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0" name="Google Shape;310;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1" name="Shape 311"/>
        <p:cNvGrpSpPr/>
        <p:nvPr/>
      </p:nvGrpSpPr>
      <p:grpSpPr>
        <a:xfrm>
          <a:off x="0" y="0"/>
          <a:ext cx="0" cy="0"/>
          <a:chOff x="0" y="0"/>
          <a:chExt cx="0" cy="0"/>
        </a:xfrm>
      </p:grpSpPr>
      <p:sp>
        <p:nvSpPr>
          <p:cNvPr id="312" name="Google Shape;312;p54"/>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3" name="Google Shape;313;p54"/>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314" name="Google Shape;314;p54"/>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5" name="Google Shape;315;p54"/>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316" name="Google Shape;316;p54"/>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7" name="Google Shape;317;p5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8" name="Google Shape;318;p5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9" name="Google Shape;319;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0" name="Shape 320"/>
        <p:cNvGrpSpPr/>
        <p:nvPr/>
      </p:nvGrpSpPr>
      <p:grpSpPr>
        <a:xfrm>
          <a:off x="0" y="0"/>
          <a:ext cx="0" cy="0"/>
          <a:chOff x="0" y="0"/>
          <a:chExt cx="0" cy="0"/>
        </a:xfrm>
      </p:grpSpPr>
      <p:sp>
        <p:nvSpPr>
          <p:cNvPr id="321" name="Google Shape;321;p5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2" name="Google Shape;322;p5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3" name="Google Shape;323;p5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4" name="Google Shape;324;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5" name="Shape 325"/>
        <p:cNvGrpSpPr/>
        <p:nvPr/>
      </p:nvGrpSpPr>
      <p:grpSpPr>
        <a:xfrm>
          <a:off x="0" y="0"/>
          <a:ext cx="0" cy="0"/>
          <a:chOff x="0" y="0"/>
          <a:chExt cx="0" cy="0"/>
        </a:xfrm>
      </p:grpSpPr>
      <p:sp>
        <p:nvSpPr>
          <p:cNvPr id="326" name="Google Shape;326;p5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7" name="Google Shape;327;p5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8" name="Google Shape;328;p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9" name="Shape 329"/>
        <p:cNvGrpSpPr/>
        <p:nvPr/>
      </p:nvGrpSpPr>
      <p:grpSpPr>
        <a:xfrm>
          <a:off x="0" y="0"/>
          <a:ext cx="0" cy="0"/>
          <a:chOff x="0" y="0"/>
          <a:chExt cx="0" cy="0"/>
        </a:xfrm>
      </p:grpSpPr>
      <p:sp>
        <p:nvSpPr>
          <p:cNvPr id="330" name="Google Shape;330;p5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1" name="Google Shape;331;p57"/>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332" name="Google Shape;332;p57"/>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333" name="Google Shape;333;p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4" name="Google Shape;334;p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5" name="Google Shape;335;p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6" name="Shape 336"/>
        <p:cNvGrpSpPr/>
        <p:nvPr/>
      </p:nvGrpSpPr>
      <p:grpSpPr>
        <a:xfrm>
          <a:off x="0" y="0"/>
          <a:ext cx="0" cy="0"/>
          <a:chOff x="0" y="0"/>
          <a:chExt cx="0" cy="0"/>
        </a:xfrm>
      </p:grpSpPr>
      <p:sp>
        <p:nvSpPr>
          <p:cNvPr id="337" name="Google Shape;337;p58"/>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8" name="Google Shape;338;p58"/>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9" name="Google Shape;339;p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40" name="Google Shape;340;p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41" name="Google Shape;341;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42" name="Shape 342"/>
        <p:cNvGrpSpPr/>
        <p:nvPr/>
      </p:nvGrpSpPr>
      <p:grpSpPr>
        <a:xfrm>
          <a:off x="0" y="0"/>
          <a:ext cx="0" cy="0"/>
          <a:chOff x="0" y="0"/>
          <a:chExt cx="0" cy="0"/>
        </a:xfrm>
      </p:grpSpPr>
      <p:sp>
        <p:nvSpPr>
          <p:cNvPr id="343" name="Google Shape;343;p59"/>
          <p:cNvSpPr txBox="1"/>
          <p:nvPr>
            <p:ph idx="1" type="body"/>
          </p:nvPr>
        </p:nvSpPr>
        <p:spPr>
          <a:xfrm>
            <a:off x="628650" y="273844"/>
            <a:ext cx="7886700" cy="43590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4" name="Google Shape;344;p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45" name="Google Shape;345;p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46" name="Google Shape;346;p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sz="9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6.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3.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0" Type="http://schemas.openxmlformats.org/officeDocument/2006/relationships/theme" Target="../theme/theme2.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54.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136" name="Google Shape;13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37" name="Google Shape;137;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220" name="Google Shape;220;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21" name="Google Shape;22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4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82" name="Google Shape;282;p4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84" name="Google Shape;284;p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85" name="Google Shape;285;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hyperlink" Target="http://www.youtube.com/watch?v=nXKd5wrdusk" TargetMode="Externa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0"/>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60"/>
          <p:cNvPicPr preferRelativeResize="0"/>
          <p:nvPr/>
        </p:nvPicPr>
        <p:blipFill>
          <a:blip r:embed="rId3">
            <a:alphaModFix/>
          </a:blip>
          <a:stretch>
            <a:fillRect/>
          </a:stretch>
        </p:blipFill>
        <p:spPr>
          <a:xfrm>
            <a:off x="76200" y="0"/>
            <a:ext cx="9144000" cy="5143500"/>
          </a:xfrm>
          <a:prstGeom prst="rect">
            <a:avLst/>
          </a:prstGeom>
          <a:noFill/>
          <a:ln>
            <a:noFill/>
          </a:ln>
        </p:spPr>
      </p:pic>
      <p:sp>
        <p:nvSpPr>
          <p:cNvPr id="354" name="Google Shape;354;p60"/>
          <p:cNvSpPr txBox="1"/>
          <p:nvPr/>
        </p:nvSpPr>
        <p:spPr>
          <a:xfrm rot="620">
            <a:off x="5384923" y="1491025"/>
            <a:ext cx="1662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Alex Xie</a:t>
            </a:r>
            <a:endParaRPr b="1"/>
          </a:p>
        </p:txBody>
      </p:sp>
      <p:sp>
        <p:nvSpPr>
          <p:cNvPr id="355" name="Google Shape;355;p60"/>
          <p:cNvSpPr txBox="1"/>
          <p:nvPr/>
        </p:nvSpPr>
        <p:spPr>
          <a:xfrm rot="706">
            <a:off x="6299325" y="2745325"/>
            <a:ext cx="1460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Vincent Zhang</a:t>
            </a:r>
            <a:endParaRPr b="1"/>
          </a:p>
        </p:txBody>
      </p:sp>
      <p:sp>
        <p:nvSpPr>
          <p:cNvPr id="356" name="Google Shape;356;p60"/>
          <p:cNvSpPr txBox="1"/>
          <p:nvPr/>
        </p:nvSpPr>
        <p:spPr>
          <a:xfrm rot="811">
            <a:off x="6749931" y="805219"/>
            <a:ext cx="1271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Gary Lee</a:t>
            </a:r>
            <a:endParaRPr b="1"/>
          </a:p>
        </p:txBody>
      </p:sp>
      <p:sp>
        <p:nvSpPr>
          <p:cNvPr id="357" name="Google Shape;357;p60"/>
          <p:cNvSpPr txBox="1"/>
          <p:nvPr/>
        </p:nvSpPr>
        <p:spPr>
          <a:xfrm rot="1240">
            <a:off x="4894351" y="157100"/>
            <a:ext cx="16629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Kranthi Bannuru</a:t>
            </a:r>
            <a:endParaRPr b="1"/>
          </a:p>
        </p:txBody>
      </p:sp>
      <p:sp>
        <p:nvSpPr>
          <p:cNvPr id="358" name="Google Shape;358;p60"/>
          <p:cNvSpPr txBox="1"/>
          <p:nvPr/>
        </p:nvSpPr>
        <p:spPr>
          <a:xfrm>
            <a:off x="7611343" y="2292591"/>
            <a:ext cx="1271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Susan Song</a:t>
            </a:r>
            <a:endParaRPr b="1"/>
          </a:p>
        </p:txBody>
      </p:sp>
      <p:sp>
        <p:nvSpPr>
          <p:cNvPr id="359" name="Google Shape;359;p60"/>
          <p:cNvSpPr txBox="1"/>
          <p:nvPr/>
        </p:nvSpPr>
        <p:spPr>
          <a:xfrm>
            <a:off x="7611343" y="3372091"/>
            <a:ext cx="1271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Vignes Muthukumar</a:t>
            </a:r>
            <a:endParaRPr b="1"/>
          </a:p>
        </p:txBody>
      </p:sp>
      <p:sp>
        <p:nvSpPr>
          <p:cNvPr id="360" name="Google Shape;360;p60"/>
          <p:cNvSpPr txBox="1"/>
          <p:nvPr/>
        </p:nvSpPr>
        <p:spPr>
          <a:xfrm>
            <a:off x="6557243" y="3899841"/>
            <a:ext cx="12714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TEAM 3</a:t>
            </a:r>
            <a:endParaRPr b="1" sz="1800"/>
          </a:p>
        </p:txBody>
      </p:sp>
      <p:sp>
        <p:nvSpPr>
          <p:cNvPr id="361" name="Google Shape;361;p60"/>
          <p:cNvSpPr txBox="1"/>
          <p:nvPr/>
        </p:nvSpPr>
        <p:spPr>
          <a:xfrm rot="756">
            <a:off x="5338150" y="4375650"/>
            <a:ext cx="13650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7 November, 2018</a:t>
            </a:r>
            <a:endParaRPr b="1"/>
          </a:p>
        </p:txBody>
      </p:sp>
      <p:grpSp>
        <p:nvGrpSpPr>
          <p:cNvPr id="362" name="Google Shape;362;p60"/>
          <p:cNvGrpSpPr/>
          <p:nvPr/>
        </p:nvGrpSpPr>
        <p:grpSpPr>
          <a:xfrm>
            <a:off x="356925" y="1935175"/>
            <a:ext cx="4733438" cy="2205675"/>
            <a:chOff x="279400" y="2009725"/>
            <a:chExt cx="4733438" cy="2205675"/>
          </a:xfrm>
        </p:grpSpPr>
        <p:pic>
          <p:nvPicPr>
            <p:cNvPr id="363" name="Google Shape;363;p60"/>
            <p:cNvPicPr preferRelativeResize="0"/>
            <p:nvPr/>
          </p:nvPicPr>
          <p:blipFill>
            <a:blip r:embed="rId4">
              <a:alphaModFix/>
            </a:blip>
            <a:stretch>
              <a:fillRect/>
            </a:stretch>
          </p:blipFill>
          <p:spPr>
            <a:xfrm>
              <a:off x="2546663" y="3243487"/>
              <a:ext cx="2412509" cy="938175"/>
            </a:xfrm>
            <a:prstGeom prst="rect">
              <a:avLst/>
            </a:prstGeom>
            <a:noFill/>
            <a:ln>
              <a:noFill/>
            </a:ln>
          </p:spPr>
        </p:pic>
        <p:pic>
          <p:nvPicPr>
            <p:cNvPr id="364" name="Google Shape;364;p60"/>
            <p:cNvPicPr preferRelativeResize="0"/>
            <p:nvPr/>
          </p:nvPicPr>
          <p:blipFill>
            <a:blip r:embed="rId5">
              <a:alphaModFix/>
            </a:blip>
            <a:stretch>
              <a:fillRect/>
            </a:stretch>
          </p:blipFill>
          <p:spPr>
            <a:xfrm>
              <a:off x="279400" y="2009725"/>
              <a:ext cx="4733438" cy="1178100"/>
            </a:xfrm>
            <a:prstGeom prst="rect">
              <a:avLst/>
            </a:prstGeom>
            <a:noFill/>
            <a:ln>
              <a:noFill/>
            </a:ln>
          </p:spPr>
        </p:pic>
        <p:pic>
          <p:nvPicPr>
            <p:cNvPr id="365" name="Google Shape;365;p60"/>
            <p:cNvPicPr preferRelativeResize="0"/>
            <p:nvPr/>
          </p:nvPicPr>
          <p:blipFill rotWithShape="1">
            <a:blip r:embed="rId6">
              <a:alphaModFix/>
            </a:blip>
            <a:srcRect b="10394" l="0" r="0" t="0"/>
            <a:stretch/>
          </p:blipFill>
          <p:spPr>
            <a:xfrm>
              <a:off x="279400" y="3246050"/>
              <a:ext cx="2227175" cy="969350"/>
            </a:xfrm>
            <a:prstGeom prst="rect">
              <a:avLst/>
            </a:prstGeom>
            <a:noFill/>
            <a:ln>
              <a:noFill/>
            </a:ln>
          </p:spPr>
        </p:pic>
      </p:grpSp>
      <p:pic>
        <p:nvPicPr>
          <p:cNvPr id="366" name="Google Shape;366;p60"/>
          <p:cNvPicPr preferRelativeResize="0"/>
          <p:nvPr/>
        </p:nvPicPr>
        <p:blipFill rotWithShape="1">
          <a:blip r:embed="rId7">
            <a:alphaModFix/>
          </a:blip>
          <a:srcRect b="22775" l="1950" r="1950" t="30951"/>
          <a:stretch/>
        </p:blipFill>
        <p:spPr>
          <a:xfrm>
            <a:off x="1152925" y="4157900"/>
            <a:ext cx="2363150" cy="735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ph type="title"/>
          </p:nvPr>
        </p:nvSpPr>
        <p:spPr>
          <a:xfrm>
            <a:off x="727650" y="594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Animation and Process description</a:t>
            </a:r>
            <a:endParaRPr/>
          </a:p>
        </p:txBody>
      </p:sp>
      <p:pic>
        <p:nvPicPr>
          <p:cNvPr descr="Sg stanf bio d grp3 v2 &#10;A story made with Moovly, an easy and powerful online video animation tool. Try for free at https://www.moovly.com and create your own story with Moovly." id="437" name="Google Shape;437;p69" title="PILLAH [copy2]">
            <a:hlinkClick r:id="rId3"/>
          </p:cNvPr>
          <p:cNvPicPr preferRelativeResize="0"/>
          <p:nvPr/>
        </p:nvPicPr>
        <p:blipFill>
          <a:blip r:embed="rId4">
            <a:alphaModFix/>
          </a:blip>
          <a:stretch>
            <a:fillRect/>
          </a:stretch>
        </p:blipFill>
        <p:spPr>
          <a:xfrm>
            <a:off x="1949200" y="1129725"/>
            <a:ext cx="5245600" cy="393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0"/>
          <p:cNvSpPr txBox="1"/>
          <p:nvPr>
            <p:ph type="title"/>
          </p:nvPr>
        </p:nvSpPr>
        <p:spPr>
          <a:xfrm>
            <a:off x="727650" y="573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Design</a:t>
            </a:r>
            <a:endParaRPr/>
          </a:p>
        </p:txBody>
      </p:sp>
      <p:sp>
        <p:nvSpPr>
          <p:cNvPr id="443" name="Google Shape;443;p70"/>
          <p:cNvSpPr txBox="1"/>
          <p:nvPr>
            <p:ph idx="1" type="body"/>
          </p:nvPr>
        </p:nvSpPr>
        <p:spPr>
          <a:xfrm>
            <a:off x="727650" y="15581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70"/>
          <p:cNvPicPr preferRelativeResize="0"/>
          <p:nvPr/>
        </p:nvPicPr>
        <p:blipFill>
          <a:blip r:embed="rId3">
            <a:alphaModFix/>
          </a:blip>
          <a:stretch>
            <a:fillRect/>
          </a:stretch>
        </p:blipFill>
        <p:spPr>
          <a:xfrm>
            <a:off x="430400" y="1473150"/>
            <a:ext cx="4139800" cy="3082361"/>
          </a:xfrm>
          <a:prstGeom prst="rect">
            <a:avLst/>
          </a:prstGeom>
          <a:noFill/>
          <a:ln>
            <a:noFill/>
          </a:ln>
        </p:spPr>
      </p:pic>
      <p:pic>
        <p:nvPicPr>
          <p:cNvPr id="445" name="Google Shape;445;p70"/>
          <p:cNvPicPr preferRelativeResize="0"/>
          <p:nvPr/>
        </p:nvPicPr>
        <p:blipFill>
          <a:blip r:embed="rId4">
            <a:alphaModFix/>
          </a:blip>
          <a:stretch>
            <a:fillRect/>
          </a:stretch>
        </p:blipFill>
        <p:spPr>
          <a:xfrm>
            <a:off x="4570200" y="1621500"/>
            <a:ext cx="3441701" cy="2525925"/>
          </a:xfrm>
          <a:prstGeom prst="rect">
            <a:avLst/>
          </a:prstGeom>
          <a:noFill/>
          <a:ln>
            <a:noFill/>
          </a:ln>
        </p:spPr>
      </p:pic>
      <p:sp>
        <p:nvSpPr>
          <p:cNvPr id="446" name="Google Shape;446;p70"/>
          <p:cNvSpPr txBox="1"/>
          <p:nvPr/>
        </p:nvSpPr>
        <p:spPr>
          <a:xfrm>
            <a:off x="938000" y="4241800"/>
            <a:ext cx="7010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Front View								Cross-sectional view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1"/>
          <p:cNvSpPr txBox="1"/>
          <p:nvPr>
            <p:ph type="title"/>
          </p:nvPr>
        </p:nvSpPr>
        <p:spPr>
          <a:xfrm>
            <a:off x="270450" y="612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proposition</a:t>
            </a:r>
            <a:endParaRPr/>
          </a:p>
        </p:txBody>
      </p:sp>
      <p:grpSp>
        <p:nvGrpSpPr>
          <p:cNvPr id="452" name="Google Shape;452;p71"/>
          <p:cNvGrpSpPr/>
          <p:nvPr/>
        </p:nvGrpSpPr>
        <p:grpSpPr>
          <a:xfrm>
            <a:off x="3245295" y="1816102"/>
            <a:ext cx="2517381" cy="1592591"/>
            <a:chOff x="5130375" y="2422675"/>
            <a:chExt cx="1332300" cy="914704"/>
          </a:xfrm>
        </p:grpSpPr>
        <p:sp>
          <p:nvSpPr>
            <p:cNvPr id="453" name="Google Shape;453;p71"/>
            <p:cNvSpPr/>
            <p:nvPr/>
          </p:nvSpPr>
          <p:spPr>
            <a:xfrm>
              <a:off x="5130375" y="2620979"/>
              <a:ext cx="1332300" cy="716400"/>
            </a:xfrm>
            <a:prstGeom prst="rect">
              <a:avLst/>
            </a:prstGeom>
            <a:solidFill>
              <a:srgbClr val="A72A1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•Multiple pills and dosages</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•Confusion with brand names/API</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•Forgetfulness to take</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•Taking one instead of other</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454" name="Google Shape;454;p71"/>
            <p:cNvSpPr/>
            <p:nvPr/>
          </p:nvSpPr>
          <p:spPr>
            <a:xfrm>
              <a:off x="5130375" y="2422675"/>
              <a:ext cx="1332300" cy="198300"/>
            </a:xfrm>
            <a:prstGeom prst="round1Rect">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Pains</a:t>
              </a:r>
              <a:endParaRPr sz="800">
                <a:solidFill>
                  <a:srgbClr val="FFFFFF"/>
                </a:solidFill>
              </a:endParaRPr>
            </a:p>
          </p:txBody>
        </p:sp>
      </p:grpSp>
      <p:grpSp>
        <p:nvGrpSpPr>
          <p:cNvPr id="455" name="Google Shape;455;p71"/>
          <p:cNvGrpSpPr/>
          <p:nvPr/>
        </p:nvGrpSpPr>
        <p:grpSpPr>
          <a:xfrm>
            <a:off x="246413" y="1852801"/>
            <a:ext cx="2640701" cy="1603336"/>
            <a:chOff x="3851843" y="802908"/>
            <a:chExt cx="1421107" cy="1920393"/>
          </a:xfrm>
        </p:grpSpPr>
        <p:sp>
          <p:nvSpPr>
            <p:cNvPr id="456" name="Google Shape;456;p71"/>
            <p:cNvSpPr/>
            <p:nvPr/>
          </p:nvSpPr>
          <p:spPr>
            <a:xfrm>
              <a:off x="3851843" y="1199601"/>
              <a:ext cx="1421100" cy="1523700"/>
            </a:xfrm>
            <a:prstGeom prst="rect">
              <a:avLst/>
            </a:prstGeom>
            <a:solidFill>
              <a:srgbClr val="A72A1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•Follow regimen/dosage</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•Sorting</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•Remind to take</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•All pills  on time</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•Track Adherence profile and alerts</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457" name="Google Shape;457;p71"/>
            <p:cNvSpPr/>
            <p:nvPr/>
          </p:nvSpPr>
          <p:spPr>
            <a:xfrm>
              <a:off x="3851850" y="802908"/>
              <a:ext cx="1421100" cy="396600"/>
            </a:xfrm>
            <a:prstGeom prst="round1Rect">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Customer </a:t>
              </a:r>
              <a:r>
                <a:rPr lang="en" sz="800">
                  <a:solidFill>
                    <a:srgbClr val="FFFFFF"/>
                  </a:solidFill>
                  <a:latin typeface="Roboto"/>
                  <a:ea typeface="Roboto"/>
                  <a:cs typeface="Roboto"/>
                  <a:sym typeface="Roboto"/>
                </a:rPr>
                <a:t>Jobs</a:t>
              </a:r>
              <a:endParaRPr sz="800">
                <a:solidFill>
                  <a:srgbClr val="FFFFFF"/>
                </a:solidFill>
              </a:endParaRPr>
            </a:p>
          </p:txBody>
        </p:sp>
      </p:grpSp>
      <p:grpSp>
        <p:nvGrpSpPr>
          <p:cNvPr id="458" name="Google Shape;458;p71"/>
          <p:cNvGrpSpPr/>
          <p:nvPr/>
        </p:nvGrpSpPr>
        <p:grpSpPr>
          <a:xfrm>
            <a:off x="6120869" y="1817528"/>
            <a:ext cx="2489009" cy="1638589"/>
            <a:chOff x="2465775" y="2422675"/>
            <a:chExt cx="1332303" cy="1742994"/>
          </a:xfrm>
        </p:grpSpPr>
        <p:sp>
          <p:nvSpPr>
            <p:cNvPr id="459" name="Google Shape;459;p71"/>
            <p:cNvSpPr/>
            <p:nvPr/>
          </p:nvSpPr>
          <p:spPr>
            <a:xfrm>
              <a:off x="2465778" y="2707669"/>
              <a:ext cx="1332300" cy="1458000"/>
            </a:xfrm>
            <a:prstGeom prst="rect">
              <a:avLst/>
            </a:prstGeom>
            <a:solidFill>
              <a:srgbClr val="A72A1E"/>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rPr>
                <a:t>•No need to read or remember</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•Dynamic number</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•Dispense all pills at given time</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•Alert when wrong medicine taken</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•Retrieve intake profile</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•Cheap and Easy</a:t>
              </a:r>
              <a:endParaRPr sz="1200">
                <a:solidFill>
                  <a:srgbClr val="FFFFFF"/>
                </a:solidFill>
                <a:latin typeface="Roboto"/>
                <a:ea typeface="Roboto"/>
                <a:cs typeface="Roboto"/>
                <a:sym typeface="Roboto"/>
              </a:endParaRPr>
            </a:p>
          </p:txBody>
        </p:sp>
        <p:sp>
          <p:nvSpPr>
            <p:cNvPr id="460" name="Google Shape;460;p71"/>
            <p:cNvSpPr/>
            <p:nvPr/>
          </p:nvSpPr>
          <p:spPr>
            <a:xfrm>
              <a:off x="2465775" y="2422675"/>
              <a:ext cx="1332300" cy="384000"/>
            </a:xfrm>
            <a:prstGeom prst="round1Rect">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Gains</a:t>
              </a:r>
              <a:endParaRPr sz="800">
                <a:solidFill>
                  <a:srgbClr val="FFFFFF"/>
                </a:solidFill>
                <a:latin typeface="Roboto"/>
                <a:ea typeface="Roboto"/>
                <a:cs typeface="Roboto"/>
                <a:sym typeface="Roboto"/>
              </a:endParaRPr>
            </a:p>
          </p:txBody>
        </p:sp>
      </p:grpSp>
      <p:grpSp>
        <p:nvGrpSpPr>
          <p:cNvPr id="461" name="Google Shape;461;p71"/>
          <p:cNvGrpSpPr/>
          <p:nvPr/>
        </p:nvGrpSpPr>
        <p:grpSpPr>
          <a:xfrm>
            <a:off x="3227439" y="3603800"/>
            <a:ext cx="2553086" cy="1411500"/>
            <a:chOff x="5130375" y="2422675"/>
            <a:chExt cx="1332300" cy="1411500"/>
          </a:xfrm>
        </p:grpSpPr>
        <p:sp>
          <p:nvSpPr>
            <p:cNvPr id="462" name="Google Shape;462;p71"/>
            <p:cNvSpPr/>
            <p:nvPr/>
          </p:nvSpPr>
          <p:spPr>
            <a:xfrm>
              <a:off x="5130375" y="2707675"/>
              <a:ext cx="1332300" cy="1126500"/>
            </a:xfrm>
            <a:prstGeom prst="rect">
              <a:avLst/>
            </a:prstGeom>
            <a:solidFill>
              <a:srgbClr val="0B714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Single hopper  input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sort and dispensing mechanism consolidated process</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LED and voice reminders</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463" name="Google Shape;463;p71"/>
            <p:cNvSpPr/>
            <p:nvPr/>
          </p:nvSpPr>
          <p:spPr>
            <a:xfrm>
              <a:off x="5130375" y="2422675"/>
              <a:ext cx="1332300" cy="285000"/>
            </a:xfrm>
            <a:prstGeom prst="round1Rect">
              <a:avLst>
                <a:gd fmla="val 50000"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Roboto"/>
                  <a:ea typeface="Roboto"/>
                  <a:cs typeface="Roboto"/>
                  <a:sym typeface="Roboto"/>
                </a:rPr>
                <a:t>Pain relievers</a:t>
              </a:r>
              <a:endParaRPr sz="800">
                <a:solidFill>
                  <a:srgbClr val="FFFFFF"/>
                </a:solidFill>
              </a:endParaRPr>
            </a:p>
          </p:txBody>
        </p:sp>
      </p:grpSp>
      <p:grpSp>
        <p:nvGrpSpPr>
          <p:cNvPr id="464" name="Google Shape;464;p71"/>
          <p:cNvGrpSpPr/>
          <p:nvPr/>
        </p:nvGrpSpPr>
        <p:grpSpPr>
          <a:xfrm>
            <a:off x="214831" y="3667238"/>
            <a:ext cx="2659138" cy="1284600"/>
            <a:chOff x="3798075" y="709250"/>
            <a:chExt cx="1332300" cy="1284600"/>
          </a:xfrm>
        </p:grpSpPr>
        <p:sp>
          <p:nvSpPr>
            <p:cNvPr id="465" name="Google Shape;465;p71"/>
            <p:cNvSpPr/>
            <p:nvPr/>
          </p:nvSpPr>
          <p:spPr>
            <a:xfrm>
              <a:off x="3798075" y="994250"/>
              <a:ext cx="1332300" cy="999600"/>
            </a:xfrm>
            <a:prstGeom prst="rect">
              <a:avLst/>
            </a:prstGeom>
            <a:solidFill>
              <a:srgbClr val="0B714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Pillpresso</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Adheretech</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Lumma</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iLid Rx</a:t>
              </a:r>
              <a:endParaRPr sz="1200">
                <a:solidFill>
                  <a:srgbClr val="FFFFFF"/>
                </a:solidFill>
                <a:latin typeface="Roboto"/>
                <a:ea typeface="Roboto"/>
                <a:cs typeface="Roboto"/>
                <a:sym typeface="Roboto"/>
              </a:endParaRPr>
            </a:p>
          </p:txBody>
        </p:sp>
        <p:sp>
          <p:nvSpPr>
            <p:cNvPr id="466" name="Google Shape;466;p71"/>
            <p:cNvSpPr/>
            <p:nvPr/>
          </p:nvSpPr>
          <p:spPr>
            <a:xfrm>
              <a:off x="3798075" y="709250"/>
              <a:ext cx="1332300" cy="285000"/>
            </a:xfrm>
            <a:prstGeom prst="round1Rect">
              <a:avLst>
                <a:gd fmla="val 50000"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Roboto"/>
                  <a:ea typeface="Roboto"/>
                  <a:cs typeface="Roboto"/>
                  <a:sym typeface="Roboto"/>
                </a:rPr>
                <a:t>Existing products/solutions</a:t>
              </a:r>
              <a:endParaRPr sz="800">
                <a:solidFill>
                  <a:srgbClr val="FFFFFF"/>
                </a:solidFill>
              </a:endParaRPr>
            </a:p>
          </p:txBody>
        </p:sp>
      </p:grpSp>
      <p:grpSp>
        <p:nvGrpSpPr>
          <p:cNvPr id="467" name="Google Shape;467;p71"/>
          <p:cNvGrpSpPr/>
          <p:nvPr/>
        </p:nvGrpSpPr>
        <p:grpSpPr>
          <a:xfrm>
            <a:off x="6095427" y="3603200"/>
            <a:ext cx="2539897" cy="1412700"/>
            <a:chOff x="2465775" y="2422675"/>
            <a:chExt cx="1332300" cy="1412700"/>
          </a:xfrm>
        </p:grpSpPr>
        <p:sp>
          <p:nvSpPr>
            <p:cNvPr id="468" name="Google Shape;468;p71"/>
            <p:cNvSpPr/>
            <p:nvPr/>
          </p:nvSpPr>
          <p:spPr>
            <a:xfrm>
              <a:off x="2465775" y="2707675"/>
              <a:ext cx="1332300" cy="1127700"/>
            </a:xfrm>
            <a:prstGeom prst="rect">
              <a:avLst/>
            </a:prstGeom>
            <a:solidFill>
              <a:srgbClr val="0B714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Simple scan</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Single hopper  input</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A</a:t>
              </a:r>
              <a:r>
                <a:rPr lang="en" sz="1200">
                  <a:solidFill>
                    <a:srgbClr val="FFFFFF"/>
                  </a:solidFill>
                  <a:latin typeface="Roboto"/>
                  <a:ea typeface="Roboto"/>
                  <a:cs typeface="Roboto"/>
                  <a:sym typeface="Roboto"/>
                </a:rPr>
                <a:t>uto sort and dispensing</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en" sz="1200">
                  <a:solidFill>
                    <a:srgbClr val="FFFFFF"/>
                  </a:solidFill>
                  <a:latin typeface="Roboto"/>
                  <a:ea typeface="Roboto"/>
                  <a:cs typeface="Roboto"/>
                  <a:sym typeface="Roboto"/>
                </a:rPr>
                <a:t>Data tracker</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sp>
          <p:nvSpPr>
            <p:cNvPr id="469" name="Google Shape;469;p71"/>
            <p:cNvSpPr/>
            <p:nvPr/>
          </p:nvSpPr>
          <p:spPr>
            <a:xfrm>
              <a:off x="2465775" y="2422675"/>
              <a:ext cx="1332300" cy="285000"/>
            </a:xfrm>
            <a:prstGeom prst="round1Rect">
              <a:avLst>
                <a:gd fmla="val 50000"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Roboto"/>
                  <a:ea typeface="Roboto"/>
                  <a:cs typeface="Roboto"/>
                  <a:sym typeface="Roboto"/>
                </a:rPr>
                <a:t>Gain Creators</a:t>
              </a:r>
              <a:endParaRPr sz="800">
                <a:solidFill>
                  <a:srgbClr val="FFFFFF"/>
                </a:solidFill>
              </a:endParaRPr>
            </a:p>
          </p:txBody>
        </p:sp>
      </p:grpSp>
      <p:sp>
        <p:nvSpPr>
          <p:cNvPr id="470" name="Google Shape;470;p71"/>
          <p:cNvSpPr txBox="1"/>
          <p:nvPr/>
        </p:nvSpPr>
        <p:spPr>
          <a:xfrm>
            <a:off x="170425" y="1280900"/>
            <a:ext cx="8770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seamless and convenient smart pill dispenser with inbuilt scan feature that sorts, reminds and dispenses pills for the elderly, with minimal effort and low cost without the need for manual information input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2"/>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Business Model</a:t>
            </a:r>
            <a:endParaRPr/>
          </a:p>
        </p:txBody>
      </p:sp>
      <p:sp>
        <p:nvSpPr>
          <p:cNvPr id="476" name="Google Shape;476;p72"/>
          <p:cNvSpPr txBox="1"/>
          <p:nvPr>
            <p:ph idx="1" type="body"/>
          </p:nvPr>
        </p:nvSpPr>
        <p:spPr>
          <a:xfrm>
            <a:off x="727650" y="1374982"/>
            <a:ext cx="7688700" cy="3362700"/>
          </a:xfrm>
          <a:prstGeom prst="rect">
            <a:avLst/>
          </a:prstGeom>
          <a:noFill/>
          <a:ln>
            <a:noFill/>
          </a:ln>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SzPts val="1400"/>
              <a:buChar char="●"/>
            </a:pPr>
            <a:r>
              <a:rPr lang="en" sz="1400"/>
              <a:t>Model of selling: </a:t>
            </a:r>
            <a:r>
              <a:rPr b="1" lang="en" sz="1400">
                <a:solidFill>
                  <a:schemeClr val="accent3"/>
                </a:solidFill>
              </a:rPr>
              <a:t>monthly subscription</a:t>
            </a:r>
            <a:endParaRPr b="1" sz="1400">
              <a:solidFill>
                <a:schemeClr val="accent3"/>
              </a:solidFill>
            </a:endParaRPr>
          </a:p>
          <a:p>
            <a:pPr indent="-317500" lvl="1" marL="914400" rtl="0" algn="l">
              <a:lnSpc>
                <a:spcPct val="130000"/>
              </a:lnSpc>
              <a:spcBef>
                <a:spcPts val="0"/>
              </a:spcBef>
              <a:spcAft>
                <a:spcPts val="0"/>
              </a:spcAft>
              <a:buSzPts val="1400"/>
              <a:buChar char="○"/>
            </a:pPr>
            <a:r>
              <a:rPr lang="en" sz="1400"/>
              <a:t>Pricing: USD$39.99/month (vs one-time at $200~300 and sub. ~$50/month)</a:t>
            </a:r>
            <a:endParaRPr/>
          </a:p>
          <a:p>
            <a:pPr indent="-317500" lvl="1" marL="914400" rtl="0" algn="l">
              <a:lnSpc>
                <a:spcPct val="130000"/>
              </a:lnSpc>
              <a:spcBef>
                <a:spcPts val="0"/>
              </a:spcBef>
              <a:spcAft>
                <a:spcPts val="0"/>
              </a:spcAft>
              <a:buSzPts val="1400"/>
              <a:buChar char="○"/>
            </a:pPr>
            <a:r>
              <a:rPr lang="en" sz="1400"/>
              <a:t>Segment specific: elderly patient (price sensitive)</a:t>
            </a:r>
            <a:endParaRPr/>
          </a:p>
          <a:p>
            <a:pPr indent="-317500" lvl="1" marL="914400" rtl="0" algn="l">
              <a:lnSpc>
                <a:spcPct val="130000"/>
              </a:lnSpc>
              <a:spcBef>
                <a:spcPts val="0"/>
              </a:spcBef>
              <a:spcAft>
                <a:spcPts val="0"/>
              </a:spcAft>
              <a:buSzPts val="1400"/>
              <a:buChar char="○"/>
            </a:pPr>
            <a:r>
              <a:rPr lang="en" sz="1400"/>
              <a:t>Flexibility</a:t>
            </a:r>
            <a:endParaRPr/>
          </a:p>
          <a:p>
            <a:pPr indent="-317500" lvl="1" marL="914400" rtl="0" algn="l">
              <a:lnSpc>
                <a:spcPct val="130000"/>
              </a:lnSpc>
              <a:spcBef>
                <a:spcPts val="0"/>
              </a:spcBef>
              <a:spcAft>
                <a:spcPts val="0"/>
              </a:spcAft>
              <a:buSzPts val="1400"/>
              <a:buChar char="○"/>
            </a:pPr>
            <a:r>
              <a:rPr lang="en" sz="1400"/>
              <a:t>Recurring revenue</a:t>
            </a:r>
            <a:endParaRPr/>
          </a:p>
          <a:p>
            <a:pPr indent="-317500" lvl="1" marL="914400" rtl="0" algn="l">
              <a:lnSpc>
                <a:spcPct val="130000"/>
              </a:lnSpc>
              <a:spcBef>
                <a:spcPts val="0"/>
              </a:spcBef>
              <a:spcAft>
                <a:spcPts val="0"/>
              </a:spcAft>
              <a:buSzPts val="1400"/>
              <a:buChar char="○"/>
            </a:pPr>
            <a:r>
              <a:rPr lang="en" sz="1400"/>
              <a:t>Customer loyalty (eg. Discount for # yrs of continued sub)</a:t>
            </a:r>
            <a:endParaRPr/>
          </a:p>
          <a:p>
            <a:pPr indent="-228600" lvl="1" marL="914400" rtl="0" algn="l">
              <a:lnSpc>
                <a:spcPct val="130000"/>
              </a:lnSpc>
              <a:spcBef>
                <a:spcPts val="0"/>
              </a:spcBef>
              <a:spcAft>
                <a:spcPts val="0"/>
              </a:spcAft>
              <a:buSzPts val="1400"/>
              <a:buNone/>
            </a:pPr>
            <a:r>
              <a:t/>
            </a:r>
            <a:endParaRPr sz="1400"/>
          </a:p>
        </p:txBody>
      </p:sp>
      <p:grpSp>
        <p:nvGrpSpPr>
          <p:cNvPr id="477" name="Google Shape;477;p72"/>
          <p:cNvGrpSpPr/>
          <p:nvPr/>
        </p:nvGrpSpPr>
        <p:grpSpPr>
          <a:xfrm>
            <a:off x="770759" y="3522481"/>
            <a:ext cx="7476364" cy="794958"/>
            <a:chOff x="3500" y="1429236"/>
            <a:chExt cx="7476364" cy="794958"/>
          </a:xfrm>
        </p:grpSpPr>
        <p:sp>
          <p:nvSpPr>
            <p:cNvPr id="478" name="Google Shape;478;p72"/>
            <p:cNvSpPr/>
            <p:nvPr/>
          </p:nvSpPr>
          <p:spPr>
            <a:xfrm>
              <a:off x="3500" y="1429236"/>
              <a:ext cx="1647582" cy="635966"/>
            </a:xfrm>
            <a:prstGeom prst="chevron">
              <a:avLst>
                <a:gd fmla="val 40000" name="adj"/>
              </a:avLst>
            </a:prstGeom>
            <a:solidFill>
              <a:srgbClr val="69A4C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2"/>
            <p:cNvSpPr/>
            <p:nvPr/>
          </p:nvSpPr>
          <p:spPr>
            <a:xfrm>
              <a:off x="442855" y="1588228"/>
              <a:ext cx="1391292" cy="635966"/>
            </a:xfrm>
            <a:prstGeom prst="roundRect">
              <a:avLst>
                <a:gd fmla="val 10000" name="adj"/>
              </a:avLst>
            </a:prstGeom>
            <a:solidFill>
              <a:schemeClr val="lt1">
                <a:alpha val="89803"/>
              </a:schemeClr>
            </a:solidFill>
            <a:ln cap="flat" cmpd="sng" w="25400">
              <a:solidFill>
                <a:srgbClr val="69A4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2"/>
            <p:cNvSpPr txBox="1"/>
            <p:nvPr/>
          </p:nvSpPr>
          <p:spPr>
            <a:xfrm>
              <a:off x="461482" y="1606855"/>
              <a:ext cx="1354038" cy="59871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None/>
              </a:pPr>
              <a:r>
                <a:rPr b="0" i="0" lang="en" sz="1400" u="none" cap="none" strike="noStrike">
                  <a:solidFill>
                    <a:schemeClr val="accent1"/>
                  </a:solidFill>
                  <a:latin typeface="Arial"/>
                  <a:ea typeface="Arial"/>
                  <a:cs typeface="Arial"/>
                  <a:sym typeface="Arial"/>
                </a:rPr>
                <a:t>Flexible for patients</a:t>
              </a:r>
              <a:endParaRPr b="0" i="0" sz="1400" u="none" cap="none" strike="noStrike">
                <a:solidFill>
                  <a:schemeClr val="accent1"/>
                </a:solidFill>
                <a:latin typeface="Arial"/>
                <a:ea typeface="Arial"/>
                <a:cs typeface="Arial"/>
                <a:sym typeface="Arial"/>
              </a:endParaRPr>
            </a:p>
          </p:txBody>
        </p:sp>
        <p:sp>
          <p:nvSpPr>
            <p:cNvPr id="481" name="Google Shape;481;p72"/>
            <p:cNvSpPr/>
            <p:nvPr/>
          </p:nvSpPr>
          <p:spPr>
            <a:xfrm>
              <a:off x="1885406" y="1429236"/>
              <a:ext cx="1647582" cy="635966"/>
            </a:xfrm>
            <a:prstGeom prst="chevron">
              <a:avLst>
                <a:gd fmla="val 40000"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2"/>
            <p:cNvSpPr/>
            <p:nvPr/>
          </p:nvSpPr>
          <p:spPr>
            <a:xfrm>
              <a:off x="2324761" y="1588228"/>
              <a:ext cx="1391292" cy="635966"/>
            </a:xfrm>
            <a:prstGeom prst="roundRect">
              <a:avLst>
                <a:gd fmla="val 10000" name="adj"/>
              </a:avLst>
            </a:prstGeom>
            <a:solidFill>
              <a:schemeClr val="lt1">
                <a:alpha val="89803"/>
              </a:schemeClr>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2"/>
            <p:cNvSpPr txBox="1"/>
            <p:nvPr/>
          </p:nvSpPr>
          <p:spPr>
            <a:xfrm>
              <a:off x="2343388" y="1606855"/>
              <a:ext cx="1354038" cy="59871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None/>
              </a:pPr>
              <a:r>
                <a:rPr b="0" i="0" lang="en" sz="1400" u="none" cap="none" strike="noStrike">
                  <a:solidFill>
                    <a:schemeClr val="accent1"/>
                  </a:solidFill>
                  <a:latin typeface="Arial"/>
                  <a:ea typeface="Arial"/>
                  <a:cs typeface="Arial"/>
                  <a:sym typeface="Arial"/>
                </a:rPr>
                <a:t>Connected with patients</a:t>
              </a:r>
              <a:endParaRPr b="0" i="0" sz="1400" u="none" cap="none" strike="noStrike">
                <a:solidFill>
                  <a:schemeClr val="accent1"/>
                </a:solidFill>
                <a:latin typeface="Arial"/>
                <a:ea typeface="Arial"/>
                <a:cs typeface="Arial"/>
                <a:sym typeface="Arial"/>
              </a:endParaRPr>
            </a:p>
          </p:txBody>
        </p:sp>
        <p:sp>
          <p:nvSpPr>
            <p:cNvPr id="484" name="Google Shape;484;p72"/>
            <p:cNvSpPr/>
            <p:nvPr/>
          </p:nvSpPr>
          <p:spPr>
            <a:xfrm>
              <a:off x="3767311" y="1429236"/>
              <a:ext cx="1647582" cy="635966"/>
            </a:xfrm>
            <a:prstGeom prst="chevron">
              <a:avLst>
                <a:gd fmla="val 4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2"/>
            <p:cNvSpPr/>
            <p:nvPr/>
          </p:nvSpPr>
          <p:spPr>
            <a:xfrm>
              <a:off x="4206666" y="1588228"/>
              <a:ext cx="1391292" cy="635966"/>
            </a:xfrm>
            <a:prstGeom prst="roundRect">
              <a:avLst>
                <a:gd fmla="val 10000" name="adj"/>
              </a:avLst>
            </a:prstGeom>
            <a:solidFill>
              <a:schemeClr val="lt1">
                <a:alpha val="89803"/>
              </a:schemeClr>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2"/>
            <p:cNvSpPr txBox="1"/>
            <p:nvPr/>
          </p:nvSpPr>
          <p:spPr>
            <a:xfrm>
              <a:off x="4225293" y="1606855"/>
              <a:ext cx="1354038" cy="59871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None/>
              </a:pPr>
              <a:r>
                <a:rPr b="0" i="0" lang="en" sz="1400" u="none" cap="none" strike="noStrike">
                  <a:solidFill>
                    <a:schemeClr val="accent1"/>
                  </a:solidFill>
                  <a:latin typeface="Arial"/>
                  <a:ea typeface="Arial"/>
                  <a:cs typeface="Arial"/>
                  <a:sym typeface="Arial"/>
                </a:rPr>
                <a:t>Sustainability</a:t>
              </a:r>
              <a:endParaRPr b="0" i="0" sz="1400" u="none" cap="none" strike="noStrike">
                <a:solidFill>
                  <a:schemeClr val="accent1"/>
                </a:solidFill>
                <a:latin typeface="Arial"/>
                <a:ea typeface="Arial"/>
                <a:cs typeface="Arial"/>
                <a:sym typeface="Arial"/>
              </a:endParaRPr>
            </a:p>
          </p:txBody>
        </p:sp>
        <p:sp>
          <p:nvSpPr>
            <p:cNvPr id="487" name="Google Shape;487;p72"/>
            <p:cNvSpPr/>
            <p:nvPr/>
          </p:nvSpPr>
          <p:spPr>
            <a:xfrm>
              <a:off x="5649217" y="1429236"/>
              <a:ext cx="1647582" cy="635966"/>
            </a:xfrm>
            <a:prstGeom prst="chevron">
              <a:avLst>
                <a:gd fmla="val 40000" name="adj"/>
              </a:avLst>
            </a:prstGeom>
            <a:solidFill>
              <a:schemeClr val="accent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2"/>
            <p:cNvSpPr/>
            <p:nvPr/>
          </p:nvSpPr>
          <p:spPr>
            <a:xfrm>
              <a:off x="6088572" y="1588228"/>
              <a:ext cx="1391292" cy="635966"/>
            </a:xfrm>
            <a:prstGeom prst="roundRect">
              <a:avLst>
                <a:gd fmla="val 10000" name="adj"/>
              </a:avLst>
            </a:prstGeom>
            <a:solidFill>
              <a:schemeClr val="lt1">
                <a:alpha val="89803"/>
              </a:schemeClr>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2"/>
            <p:cNvSpPr txBox="1"/>
            <p:nvPr/>
          </p:nvSpPr>
          <p:spPr>
            <a:xfrm>
              <a:off x="6107199" y="1606855"/>
              <a:ext cx="1354038" cy="59871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None/>
              </a:pPr>
              <a:r>
                <a:rPr b="0" i="0" lang="en" sz="1400" u="none" cap="none" strike="noStrike">
                  <a:solidFill>
                    <a:schemeClr val="accent1"/>
                  </a:solidFill>
                  <a:latin typeface="Arial"/>
                  <a:ea typeface="Arial"/>
                  <a:cs typeface="Arial"/>
                  <a:sym typeface="Arial"/>
                </a:rPr>
                <a:t>Customer Retention</a:t>
              </a:r>
              <a:endParaRPr b="0" i="0" sz="1400" u="none" cap="none" strike="noStrike">
                <a:solidFill>
                  <a:schemeClr val="accen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Reimbursement</a:t>
            </a:r>
            <a:endParaRPr/>
          </a:p>
        </p:txBody>
      </p:sp>
      <p:sp>
        <p:nvSpPr>
          <p:cNvPr id="495" name="Google Shape;495;p73"/>
          <p:cNvSpPr txBox="1"/>
          <p:nvPr>
            <p:ph idx="1" type="body"/>
          </p:nvPr>
        </p:nvSpPr>
        <p:spPr>
          <a:xfrm>
            <a:off x="727650" y="1300725"/>
            <a:ext cx="7688700" cy="3726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chemeClr val="accent1"/>
              </a:buClr>
              <a:buSzPts val="1400"/>
              <a:buFont typeface="Lato"/>
              <a:buChar char="●"/>
            </a:pPr>
            <a:r>
              <a:rPr lang="en" sz="1400"/>
              <a:t>Singapore has a multi-layered payment  system </a:t>
            </a:r>
            <a:endParaRPr sz="1400"/>
          </a:p>
          <a:p>
            <a:pPr indent="-317500" lvl="1" marL="914400" marR="0" rtl="0" algn="l">
              <a:lnSpc>
                <a:spcPct val="130000"/>
              </a:lnSpc>
              <a:spcBef>
                <a:spcPts val="0"/>
              </a:spcBef>
              <a:spcAft>
                <a:spcPts val="0"/>
              </a:spcAft>
              <a:buSzPts val="1400"/>
              <a:buChar char="○"/>
            </a:pPr>
            <a:r>
              <a:rPr lang="en" sz="1400"/>
              <a:t>Government </a:t>
            </a:r>
            <a:endParaRPr sz="1400"/>
          </a:p>
          <a:p>
            <a:pPr indent="-317500" lvl="2" marL="1371600" marR="0" rtl="0" algn="l">
              <a:lnSpc>
                <a:spcPct val="130000"/>
              </a:lnSpc>
              <a:spcBef>
                <a:spcPts val="0"/>
              </a:spcBef>
              <a:spcAft>
                <a:spcPts val="0"/>
              </a:spcAft>
              <a:buSzPts val="1400"/>
              <a:buChar char="■"/>
            </a:pPr>
            <a:r>
              <a:rPr lang="en" sz="1400"/>
              <a:t>Senior’s Mobility and Enabling Fund: support for seniors to age in place within the community. Fund home care including </a:t>
            </a:r>
            <a:r>
              <a:rPr b="1" lang="en" sz="1400"/>
              <a:t>HOME</a:t>
            </a:r>
            <a:r>
              <a:rPr lang="en" sz="1400"/>
              <a:t> </a:t>
            </a:r>
            <a:r>
              <a:rPr b="1" lang="en" sz="1400"/>
              <a:t>HEALTHCARE ITEMS . </a:t>
            </a:r>
            <a:endParaRPr sz="1400"/>
          </a:p>
          <a:p>
            <a:pPr indent="-317500" lvl="2" marL="1371600" marR="0" rtl="0" algn="l">
              <a:lnSpc>
                <a:spcPct val="130000"/>
              </a:lnSpc>
              <a:spcBef>
                <a:spcPts val="0"/>
              </a:spcBef>
              <a:spcAft>
                <a:spcPts val="0"/>
              </a:spcAft>
              <a:buSzPts val="1400"/>
              <a:buChar char="■"/>
            </a:pPr>
            <a:r>
              <a:rPr lang="en" sz="1400"/>
              <a:t>Subsidies For Government-Funded Intermediate and Long Term Care Services: if patient is already on long term care for chronic conditions and requires medication</a:t>
            </a:r>
            <a:endParaRPr sz="1400"/>
          </a:p>
          <a:p>
            <a:pPr indent="-317500" lvl="1" marL="914400" marR="0" rtl="0" algn="l">
              <a:lnSpc>
                <a:spcPct val="130000"/>
              </a:lnSpc>
              <a:spcBef>
                <a:spcPts val="0"/>
              </a:spcBef>
              <a:spcAft>
                <a:spcPts val="0"/>
              </a:spcAft>
              <a:buClr>
                <a:schemeClr val="accent1"/>
              </a:buClr>
              <a:buSzPts val="1400"/>
              <a:buFont typeface="Lato"/>
              <a:buChar char="○"/>
            </a:pPr>
            <a:r>
              <a:rPr lang="en" sz="1400"/>
              <a:t>Co-payment - amount depending on the level of subsidy that MOH is willing to provide </a:t>
            </a:r>
            <a:endParaRPr sz="1400"/>
          </a:p>
          <a:p>
            <a:pPr indent="-317500" lvl="1" marL="914400" marR="0" rtl="0" algn="l">
              <a:lnSpc>
                <a:spcPct val="130000"/>
              </a:lnSpc>
              <a:spcBef>
                <a:spcPts val="0"/>
              </a:spcBef>
              <a:spcAft>
                <a:spcPts val="0"/>
              </a:spcAft>
              <a:buSzPts val="1400"/>
              <a:buChar char="○"/>
            </a:pPr>
            <a:r>
              <a:rPr lang="en" sz="1400"/>
              <a:t>No reimbursement codes for private insurance as yet </a:t>
            </a:r>
            <a:endParaRPr sz="1400"/>
          </a:p>
          <a:p>
            <a:pPr indent="-317500" lvl="0" marL="457200" marR="0" rtl="0" algn="l">
              <a:lnSpc>
                <a:spcPct val="130000"/>
              </a:lnSpc>
              <a:spcBef>
                <a:spcPts val="0"/>
              </a:spcBef>
              <a:spcAft>
                <a:spcPts val="0"/>
              </a:spcAft>
              <a:buSzPts val="1400"/>
              <a:buChar char="●"/>
            </a:pPr>
            <a:r>
              <a:rPr lang="en" sz="1400"/>
              <a:t>The inability to offset the price may be frustrating for some. But with the peace of mind the product offers and future potential tie-ups with insurance firms, there may be a way to make the product attractive in terms of reimbursement.</a:t>
            </a:r>
            <a:endParaRPr sz="1400"/>
          </a:p>
          <a:p>
            <a:pPr indent="0" lvl="0" marL="457200" marR="0" rtl="0" algn="l">
              <a:lnSpc>
                <a:spcPct val="130000"/>
              </a:lnSpc>
              <a:spcBef>
                <a:spcPts val="0"/>
              </a:spcBef>
              <a:spcAft>
                <a:spcPts val="0"/>
              </a:spcAft>
              <a:buSzPts val="1300"/>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4"/>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Sales and Marketing Plan</a:t>
            </a:r>
            <a:endParaRPr/>
          </a:p>
        </p:txBody>
      </p:sp>
      <p:pic>
        <p:nvPicPr>
          <p:cNvPr id="501" name="Google Shape;501;p74"/>
          <p:cNvPicPr preferRelativeResize="0"/>
          <p:nvPr/>
        </p:nvPicPr>
        <p:blipFill rotWithShape="1">
          <a:blip r:embed="rId3">
            <a:alphaModFix/>
          </a:blip>
          <a:srcRect b="0" l="0" r="0" t="0"/>
          <a:stretch/>
        </p:blipFill>
        <p:spPr>
          <a:xfrm>
            <a:off x="727650" y="1443923"/>
            <a:ext cx="941493" cy="908375"/>
          </a:xfrm>
          <a:prstGeom prst="rect">
            <a:avLst/>
          </a:prstGeom>
          <a:noFill/>
          <a:ln>
            <a:noFill/>
          </a:ln>
        </p:spPr>
      </p:pic>
      <p:pic>
        <p:nvPicPr>
          <p:cNvPr id="502" name="Google Shape;502;p74"/>
          <p:cNvPicPr preferRelativeResize="0"/>
          <p:nvPr/>
        </p:nvPicPr>
        <p:blipFill rotWithShape="1">
          <a:blip r:embed="rId4">
            <a:alphaModFix/>
          </a:blip>
          <a:srcRect b="0" l="0" r="0" t="0"/>
          <a:stretch/>
        </p:blipFill>
        <p:spPr>
          <a:xfrm>
            <a:off x="2817603" y="1443923"/>
            <a:ext cx="918357" cy="908375"/>
          </a:xfrm>
          <a:prstGeom prst="rect">
            <a:avLst/>
          </a:prstGeom>
          <a:noFill/>
          <a:ln>
            <a:noFill/>
          </a:ln>
        </p:spPr>
      </p:pic>
      <p:pic>
        <p:nvPicPr>
          <p:cNvPr id="503" name="Google Shape;503;p74"/>
          <p:cNvPicPr preferRelativeResize="0"/>
          <p:nvPr/>
        </p:nvPicPr>
        <p:blipFill rotWithShape="1">
          <a:blip r:embed="rId5">
            <a:alphaModFix/>
          </a:blip>
          <a:srcRect b="0" l="0" r="0" t="0"/>
          <a:stretch/>
        </p:blipFill>
        <p:spPr>
          <a:xfrm>
            <a:off x="4981987" y="1373824"/>
            <a:ext cx="1308181" cy="1037523"/>
          </a:xfrm>
          <a:prstGeom prst="rect">
            <a:avLst/>
          </a:prstGeom>
          <a:noFill/>
          <a:ln>
            <a:noFill/>
          </a:ln>
        </p:spPr>
      </p:pic>
      <p:sp>
        <p:nvSpPr>
          <p:cNvPr id="504" name="Google Shape;504;p74"/>
          <p:cNvSpPr txBox="1"/>
          <p:nvPr/>
        </p:nvSpPr>
        <p:spPr>
          <a:xfrm>
            <a:off x="444437" y="2410943"/>
            <a:ext cx="181492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Lato"/>
                <a:ea typeface="Lato"/>
                <a:cs typeface="Lato"/>
                <a:sym typeface="Lato"/>
              </a:rPr>
              <a:t>Direct Sales Force</a:t>
            </a:r>
            <a:endParaRPr b="0" i="0" sz="1600" u="none" cap="none" strike="noStrike">
              <a:solidFill>
                <a:srgbClr val="000000"/>
              </a:solidFill>
              <a:latin typeface="Lato"/>
              <a:ea typeface="Lato"/>
              <a:cs typeface="Lato"/>
              <a:sym typeface="Lato"/>
            </a:endParaRPr>
          </a:p>
        </p:txBody>
      </p:sp>
      <p:sp>
        <p:nvSpPr>
          <p:cNvPr id="505" name="Google Shape;505;p74"/>
          <p:cNvSpPr txBox="1"/>
          <p:nvPr/>
        </p:nvSpPr>
        <p:spPr>
          <a:xfrm>
            <a:off x="2613348" y="2404685"/>
            <a:ext cx="212910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Lato"/>
                <a:ea typeface="Lato"/>
                <a:cs typeface="Lato"/>
                <a:sym typeface="Lato"/>
              </a:rPr>
              <a:t>Referral</a:t>
            </a:r>
            <a:r>
              <a:rPr b="0" i="0" lang="en" sz="1600" u="none" cap="none" strike="noStrike">
                <a:solidFill>
                  <a:srgbClr val="000000"/>
                </a:solidFill>
                <a:latin typeface="Arial"/>
                <a:ea typeface="Arial"/>
                <a:cs typeface="Arial"/>
                <a:sym typeface="Arial"/>
              </a:rPr>
              <a:t> by Clinicians</a:t>
            </a:r>
            <a:endParaRPr b="0" i="0" sz="1600" u="none" cap="none" strike="noStrike">
              <a:solidFill>
                <a:srgbClr val="000000"/>
              </a:solidFill>
              <a:latin typeface="Arial"/>
              <a:ea typeface="Arial"/>
              <a:cs typeface="Arial"/>
              <a:sym typeface="Arial"/>
            </a:endParaRPr>
          </a:p>
        </p:txBody>
      </p:sp>
      <p:sp>
        <p:nvSpPr>
          <p:cNvPr id="506" name="Google Shape;506;p74"/>
          <p:cNvSpPr txBox="1"/>
          <p:nvPr/>
        </p:nvSpPr>
        <p:spPr>
          <a:xfrm>
            <a:off x="5177736" y="2404685"/>
            <a:ext cx="128753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Lato"/>
                <a:ea typeface="Lato"/>
                <a:cs typeface="Lato"/>
                <a:sym typeface="Lato"/>
              </a:rPr>
              <a:t>Distributors</a:t>
            </a:r>
            <a:endParaRPr b="0" i="0" sz="1600" u="none" cap="none" strike="noStrike">
              <a:solidFill>
                <a:srgbClr val="000000"/>
              </a:solidFill>
              <a:latin typeface="Lato"/>
              <a:ea typeface="Lato"/>
              <a:cs typeface="Lato"/>
              <a:sym typeface="Lato"/>
            </a:endParaRPr>
          </a:p>
        </p:txBody>
      </p:sp>
      <p:cxnSp>
        <p:nvCxnSpPr>
          <p:cNvPr id="507" name="Google Shape;507;p74"/>
          <p:cNvCxnSpPr/>
          <p:nvPr/>
        </p:nvCxnSpPr>
        <p:spPr>
          <a:xfrm>
            <a:off x="1921023" y="1916873"/>
            <a:ext cx="511085" cy="0"/>
          </a:xfrm>
          <a:prstGeom prst="straightConnector1">
            <a:avLst/>
          </a:prstGeom>
          <a:noFill/>
          <a:ln cap="flat" cmpd="sng" w="57150">
            <a:solidFill>
              <a:schemeClr val="dk1"/>
            </a:solidFill>
            <a:prstDash val="solid"/>
            <a:round/>
            <a:headEnd len="sm" w="sm" type="none"/>
            <a:tailEnd len="med" w="med" type="triangle"/>
          </a:ln>
        </p:spPr>
      </p:cxnSp>
      <p:cxnSp>
        <p:nvCxnSpPr>
          <p:cNvPr id="508" name="Google Shape;508;p74"/>
          <p:cNvCxnSpPr/>
          <p:nvPr/>
        </p:nvCxnSpPr>
        <p:spPr>
          <a:xfrm>
            <a:off x="4134452" y="1916873"/>
            <a:ext cx="511085" cy="0"/>
          </a:xfrm>
          <a:prstGeom prst="straightConnector1">
            <a:avLst/>
          </a:prstGeom>
          <a:noFill/>
          <a:ln cap="flat" cmpd="sng" w="57150">
            <a:solidFill>
              <a:schemeClr val="dk1"/>
            </a:solidFill>
            <a:prstDash val="solid"/>
            <a:round/>
            <a:headEnd len="sm" w="sm" type="none"/>
            <a:tailEnd len="med" w="med" type="triangle"/>
          </a:ln>
        </p:spPr>
      </p:cxnSp>
      <p:grpSp>
        <p:nvGrpSpPr>
          <p:cNvPr id="509" name="Google Shape;509;p74"/>
          <p:cNvGrpSpPr/>
          <p:nvPr/>
        </p:nvGrpSpPr>
        <p:grpSpPr>
          <a:xfrm>
            <a:off x="2892450" y="2699185"/>
            <a:ext cx="6122580" cy="2807645"/>
            <a:chOff x="-2350789" y="-363329"/>
            <a:chExt cx="6122580" cy="2807645"/>
          </a:xfrm>
        </p:grpSpPr>
        <p:sp>
          <p:nvSpPr>
            <p:cNvPr id="510" name="Google Shape;510;p74"/>
            <p:cNvSpPr/>
            <p:nvPr/>
          </p:nvSpPr>
          <p:spPr>
            <a:xfrm>
              <a:off x="-2350789" y="-363329"/>
              <a:ext cx="2807645" cy="2807645"/>
            </a:xfrm>
            <a:prstGeom prst="blockArc">
              <a:avLst>
                <a:gd fmla="val 18900000" name="adj1"/>
                <a:gd fmla="val 2700000" name="adj2"/>
                <a:gd fmla="val 769" name="adj3"/>
              </a:avLst>
            </a:prstGeom>
            <a:noFill/>
            <a:ln cap="flat" cmpd="sng" w="25400">
              <a:solidFill>
                <a:srgbClr val="5282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4"/>
            <p:cNvSpPr/>
            <p:nvPr/>
          </p:nvSpPr>
          <p:spPr>
            <a:xfrm>
              <a:off x="240002" y="159986"/>
              <a:ext cx="3531788" cy="320138"/>
            </a:xfrm>
            <a:prstGeom prst="rect">
              <a:avLst/>
            </a:prstGeom>
            <a:solidFill>
              <a:srgbClr val="69A4C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4"/>
            <p:cNvSpPr txBox="1"/>
            <p:nvPr/>
          </p:nvSpPr>
          <p:spPr>
            <a:xfrm>
              <a:off x="240002" y="159986"/>
              <a:ext cx="3531788" cy="320138"/>
            </a:xfrm>
            <a:prstGeom prst="rect">
              <a:avLst/>
            </a:prstGeom>
            <a:noFill/>
            <a:ln>
              <a:noFill/>
            </a:ln>
          </p:spPr>
          <p:txBody>
            <a:bodyPr anchorCtr="0" anchor="ctr" bIns="35550" lIns="254100" spcFirstLastPara="1" rIns="35550" wrap="square" tIns="35550">
              <a:noAutofit/>
            </a:bodyPr>
            <a:lstStyle/>
            <a:p>
              <a:pPr indent="0" lvl="0" marL="0" marR="0" rtl="0" algn="l">
                <a:lnSpc>
                  <a:spcPct val="90000"/>
                </a:lnSpc>
                <a:spcBef>
                  <a:spcPts val="0"/>
                </a:spcBef>
                <a:spcAft>
                  <a:spcPts val="0"/>
                </a:spcAft>
                <a:buNone/>
              </a:pPr>
              <a:r>
                <a:rPr b="0" i="0" lang="en" sz="1400" u="none" cap="none" strike="noStrike">
                  <a:solidFill>
                    <a:schemeClr val="lt1"/>
                  </a:solidFill>
                  <a:latin typeface="Lato"/>
                  <a:ea typeface="Lato"/>
                  <a:cs typeface="Lato"/>
                  <a:sym typeface="Lato"/>
                </a:rPr>
                <a:t>Aim to relieve burden for caregivers</a:t>
              </a:r>
              <a:endParaRPr b="0" i="0" sz="1400" u="none" cap="none" strike="noStrike">
                <a:solidFill>
                  <a:schemeClr val="lt1"/>
                </a:solidFill>
                <a:latin typeface="Lato"/>
                <a:ea typeface="Lato"/>
                <a:cs typeface="Lato"/>
                <a:sym typeface="Lato"/>
              </a:endParaRPr>
            </a:p>
          </p:txBody>
        </p:sp>
        <p:sp>
          <p:nvSpPr>
            <p:cNvPr id="513" name="Google Shape;513;p74"/>
            <p:cNvSpPr/>
            <p:nvPr/>
          </p:nvSpPr>
          <p:spPr>
            <a:xfrm>
              <a:off x="39915" y="119968"/>
              <a:ext cx="400173" cy="400173"/>
            </a:xfrm>
            <a:prstGeom prst="ellipse">
              <a:avLst/>
            </a:prstGeom>
            <a:solidFill>
              <a:schemeClr val="lt1"/>
            </a:solidFill>
            <a:ln cap="flat" cmpd="sng" w="25400">
              <a:solidFill>
                <a:srgbClr val="69A4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4"/>
            <p:cNvSpPr/>
            <p:nvPr/>
          </p:nvSpPr>
          <p:spPr>
            <a:xfrm>
              <a:off x="423545" y="640277"/>
              <a:ext cx="3348246" cy="320138"/>
            </a:xfrm>
            <a:prstGeom prst="rect">
              <a:avLst/>
            </a:prstGeom>
            <a:solidFill>
              <a:srgbClr val="69A4C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4"/>
            <p:cNvSpPr txBox="1"/>
            <p:nvPr/>
          </p:nvSpPr>
          <p:spPr>
            <a:xfrm>
              <a:off x="423545" y="640277"/>
              <a:ext cx="3348246" cy="320138"/>
            </a:xfrm>
            <a:prstGeom prst="rect">
              <a:avLst/>
            </a:prstGeom>
            <a:noFill/>
            <a:ln>
              <a:noFill/>
            </a:ln>
          </p:spPr>
          <p:txBody>
            <a:bodyPr anchorCtr="0" anchor="ctr" bIns="35550" lIns="254100" spcFirstLastPara="1" rIns="35550" wrap="square" tIns="35550">
              <a:noAutofit/>
            </a:bodyPr>
            <a:lstStyle/>
            <a:p>
              <a:pPr indent="0" lvl="0" marL="0" marR="0" rtl="0" algn="l">
                <a:lnSpc>
                  <a:spcPct val="90000"/>
                </a:lnSpc>
                <a:spcBef>
                  <a:spcPts val="0"/>
                </a:spcBef>
                <a:spcAft>
                  <a:spcPts val="0"/>
                </a:spcAft>
                <a:buNone/>
              </a:pPr>
              <a:r>
                <a:rPr b="0" i="0" lang="en" sz="1400" u="none" cap="none" strike="noStrike">
                  <a:solidFill>
                    <a:schemeClr val="lt1"/>
                  </a:solidFill>
                  <a:latin typeface="Lato"/>
                  <a:ea typeface="Lato"/>
                  <a:cs typeface="Lato"/>
                  <a:sym typeface="Lato"/>
                </a:rPr>
                <a:t>Free installation/setup service</a:t>
              </a:r>
              <a:endParaRPr b="0" i="0" sz="1400" u="none" cap="none" strike="noStrike">
                <a:solidFill>
                  <a:schemeClr val="lt1"/>
                </a:solidFill>
                <a:latin typeface="Lato"/>
                <a:ea typeface="Lato"/>
                <a:cs typeface="Lato"/>
                <a:sym typeface="Lato"/>
              </a:endParaRPr>
            </a:p>
          </p:txBody>
        </p:sp>
        <p:sp>
          <p:nvSpPr>
            <p:cNvPr id="516" name="Google Shape;516;p74"/>
            <p:cNvSpPr/>
            <p:nvPr/>
          </p:nvSpPr>
          <p:spPr>
            <a:xfrm>
              <a:off x="223458" y="600260"/>
              <a:ext cx="400173" cy="400173"/>
            </a:xfrm>
            <a:prstGeom prst="ellipse">
              <a:avLst/>
            </a:prstGeom>
            <a:solidFill>
              <a:schemeClr val="lt1"/>
            </a:solidFill>
            <a:ln cap="flat" cmpd="sng" w="25400">
              <a:solidFill>
                <a:srgbClr val="69A4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4"/>
            <p:cNvSpPr/>
            <p:nvPr/>
          </p:nvSpPr>
          <p:spPr>
            <a:xfrm>
              <a:off x="423545" y="1120569"/>
              <a:ext cx="3348246" cy="320138"/>
            </a:xfrm>
            <a:prstGeom prst="rect">
              <a:avLst/>
            </a:prstGeom>
            <a:solidFill>
              <a:srgbClr val="69A4C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4"/>
            <p:cNvSpPr txBox="1"/>
            <p:nvPr/>
          </p:nvSpPr>
          <p:spPr>
            <a:xfrm>
              <a:off x="423545" y="1120569"/>
              <a:ext cx="3348246" cy="320138"/>
            </a:xfrm>
            <a:prstGeom prst="rect">
              <a:avLst/>
            </a:prstGeom>
            <a:noFill/>
            <a:ln>
              <a:noFill/>
            </a:ln>
          </p:spPr>
          <p:txBody>
            <a:bodyPr anchorCtr="0" anchor="ctr" bIns="35550" lIns="254100" spcFirstLastPara="1" rIns="35550" wrap="square" tIns="35550">
              <a:noAutofit/>
            </a:bodyPr>
            <a:lstStyle/>
            <a:p>
              <a:pPr indent="0" lvl="0" marL="0" marR="0" rtl="0" algn="l">
                <a:lnSpc>
                  <a:spcPct val="90000"/>
                </a:lnSpc>
                <a:spcBef>
                  <a:spcPts val="0"/>
                </a:spcBef>
                <a:spcAft>
                  <a:spcPts val="0"/>
                </a:spcAft>
                <a:buNone/>
              </a:pPr>
              <a:r>
                <a:rPr b="0" i="0" lang="en" sz="1400" u="none" cap="none" strike="noStrike">
                  <a:solidFill>
                    <a:schemeClr val="lt1"/>
                  </a:solidFill>
                  <a:latin typeface="Lato"/>
                  <a:ea typeface="Lato"/>
                  <a:cs typeface="Lato"/>
                  <a:sym typeface="Lato"/>
                </a:rPr>
                <a:t>Trial with money-back</a:t>
              </a:r>
              <a:endParaRPr b="0" i="0" sz="1400" u="none" cap="none" strike="noStrike">
                <a:solidFill>
                  <a:schemeClr val="lt1"/>
                </a:solidFill>
                <a:latin typeface="Lato"/>
                <a:ea typeface="Lato"/>
                <a:cs typeface="Lato"/>
                <a:sym typeface="Lato"/>
              </a:endParaRPr>
            </a:p>
          </p:txBody>
        </p:sp>
        <p:sp>
          <p:nvSpPr>
            <p:cNvPr id="519" name="Google Shape;519;p74"/>
            <p:cNvSpPr/>
            <p:nvPr/>
          </p:nvSpPr>
          <p:spPr>
            <a:xfrm>
              <a:off x="223458" y="1080551"/>
              <a:ext cx="400173" cy="400173"/>
            </a:xfrm>
            <a:prstGeom prst="ellipse">
              <a:avLst/>
            </a:prstGeom>
            <a:solidFill>
              <a:schemeClr val="lt1"/>
            </a:solidFill>
            <a:ln cap="flat" cmpd="sng" w="25400">
              <a:solidFill>
                <a:srgbClr val="69A4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4"/>
            <p:cNvSpPr/>
            <p:nvPr/>
          </p:nvSpPr>
          <p:spPr>
            <a:xfrm>
              <a:off x="240002" y="1600860"/>
              <a:ext cx="3531788" cy="320138"/>
            </a:xfrm>
            <a:prstGeom prst="rect">
              <a:avLst/>
            </a:prstGeom>
            <a:solidFill>
              <a:srgbClr val="69A4C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4"/>
            <p:cNvSpPr txBox="1"/>
            <p:nvPr/>
          </p:nvSpPr>
          <p:spPr>
            <a:xfrm>
              <a:off x="240002" y="1600860"/>
              <a:ext cx="3531788" cy="320138"/>
            </a:xfrm>
            <a:prstGeom prst="rect">
              <a:avLst/>
            </a:prstGeom>
            <a:noFill/>
            <a:ln>
              <a:noFill/>
            </a:ln>
          </p:spPr>
          <p:txBody>
            <a:bodyPr anchorCtr="0" anchor="ctr" bIns="35550" lIns="254100" spcFirstLastPara="1" rIns="35550" wrap="square" tIns="35550">
              <a:noAutofit/>
            </a:bodyPr>
            <a:lstStyle/>
            <a:p>
              <a:pPr indent="0" lvl="0" marL="0" marR="0" rtl="0" algn="l">
                <a:lnSpc>
                  <a:spcPct val="90000"/>
                </a:lnSpc>
                <a:spcBef>
                  <a:spcPts val="0"/>
                </a:spcBef>
                <a:spcAft>
                  <a:spcPts val="0"/>
                </a:spcAft>
                <a:buNone/>
              </a:pPr>
              <a:r>
                <a:rPr b="0" i="0" lang="en" sz="1400" u="none" cap="none" strike="noStrike">
                  <a:solidFill>
                    <a:schemeClr val="lt1"/>
                  </a:solidFill>
                  <a:latin typeface="Lato"/>
                  <a:ea typeface="Lato"/>
                  <a:cs typeface="Lato"/>
                  <a:sym typeface="Lato"/>
                </a:rPr>
                <a:t>Discount with continuous subscription</a:t>
              </a:r>
              <a:endParaRPr b="0" i="0" sz="1400" u="none" cap="none" strike="noStrike">
                <a:solidFill>
                  <a:schemeClr val="lt1"/>
                </a:solidFill>
                <a:latin typeface="Lato"/>
                <a:ea typeface="Lato"/>
                <a:cs typeface="Lato"/>
                <a:sym typeface="Lato"/>
              </a:endParaRPr>
            </a:p>
          </p:txBody>
        </p:sp>
        <p:sp>
          <p:nvSpPr>
            <p:cNvPr id="522" name="Google Shape;522;p74"/>
            <p:cNvSpPr/>
            <p:nvPr/>
          </p:nvSpPr>
          <p:spPr>
            <a:xfrm>
              <a:off x="39915" y="1560843"/>
              <a:ext cx="400173" cy="400173"/>
            </a:xfrm>
            <a:prstGeom prst="ellipse">
              <a:avLst/>
            </a:prstGeom>
            <a:solidFill>
              <a:schemeClr val="lt1"/>
            </a:solidFill>
            <a:ln cap="flat" cmpd="sng" w="25400">
              <a:solidFill>
                <a:srgbClr val="69A4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74"/>
          <p:cNvGrpSpPr/>
          <p:nvPr/>
        </p:nvGrpSpPr>
        <p:grpSpPr>
          <a:xfrm>
            <a:off x="216704" y="2699185"/>
            <a:ext cx="5443342" cy="2807645"/>
            <a:chOff x="23866" y="-363329"/>
            <a:chExt cx="5443342" cy="2807645"/>
          </a:xfrm>
        </p:grpSpPr>
        <p:sp>
          <p:nvSpPr>
            <p:cNvPr id="524" name="Google Shape;524;p74"/>
            <p:cNvSpPr/>
            <p:nvPr/>
          </p:nvSpPr>
          <p:spPr>
            <a:xfrm>
              <a:off x="2659563" y="-363329"/>
              <a:ext cx="2807645" cy="2807645"/>
            </a:xfrm>
            <a:prstGeom prst="blockArc">
              <a:avLst>
                <a:gd fmla="val 8100000" name="adj1"/>
                <a:gd fmla="val 13500000" name="adj2"/>
                <a:gd fmla="val 769" name="adj3"/>
              </a:avLst>
            </a:prstGeom>
            <a:noFill/>
            <a:ln cap="flat" cmpd="sng" w="25400">
              <a:solidFill>
                <a:srgbClr val="BA4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4"/>
            <p:cNvSpPr/>
            <p:nvPr/>
          </p:nvSpPr>
          <p:spPr>
            <a:xfrm>
              <a:off x="23866" y="208098"/>
              <a:ext cx="2798860" cy="416197"/>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4"/>
            <p:cNvSpPr txBox="1"/>
            <p:nvPr/>
          </p:nvSpPr>
          <p:spPr>
            <a:xfrm>
              <a:off x="23866" y="208098"/>
              <a:ext cx="2798860" cy="416197"/>
            </a:xfrm>
            <a:prstGeom prst="rect">
              <a:avLst/>
            </a:prstGeom>
            <a:noFill/>
            <a:ln>
              <a:noFill/>
            </a:ln>
          </p:spPr>
          <p:txBody>
            <a:bodyPr anchorCtr="0" anchor="ctr" bIns="35550" lIns="35550" spcFirstLastPara="1" rIns="330350" wrap="square" tIns="35550">
              <a:noAutofit/>
            </a:bodyPr>
            <a:lstStyle/>
            <a:p>
              <a:pPr indent="0" lvl="0" marL="0" marR="0" rtl="0" algn="r">
                <a:lnSpc>
                  <a:spcPct val="90000"/>
                </a:lnSpc>
                <a:spcBef>
                  <a:spcPts val="0"/>
                </a:spcBef>
                <a:spcAft>
                  <a:spcPts val="0"/>
                </a:spcAft>
                <a:buNone/>
              </a:pPr>
              <a:r>
                <a:rPr b="0" i="0" lang="en" sz="1400" u="none" cap="none" strike="noStrike">
                  <a:solidFill>
                    <a:schemeClr val="lt1"/>
                  </a:solidFill>
                  <a:latin typeface="Lato"/>
                  <a:ea typeface="Lato"/>
                  <a:cs typeface="Lato"/>
                  <a:sym typeface="Lato"/>
                </a:rPr>
                <a:t>Elderly patients</a:t>
              </a:r>
              <a:endParaRPr b="0" i="0" sz="1400" u="none" cap="none" strike="noStrike">
                <a:solidFill>
                  <a:schemeClr val="lt1"/>
                </a:solidFill>
                <a:latin typeface="Lato"/>
                <a:ea typeface="Lato"/>
                <a:cs typeface="Lato"/>
                <a:sym typeface="Lato"/>
              </a:endParaRPr>
            </a:p>
          </p:txBody>
        </p:sp>
        <p:sp>
          <p:nvSpPr>
            <p:cNvPr id="527" name="Google Shape;527;p74"/>
            <p:cNvSpPr/>
            <p:nvPr/>
          </p:nvSpPr>
          <p:spPr>
            <a:xfrm>
              <a:off x="2562604" y="156073"/>
              <a:ext cx="520246" cy="520246"/>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4"/>
            <p:cNvSpPr/>
            <p:nvPr/>
          </p:nvSpPr>
          <p:spPr>
            <a:xfrm>
              <a:off x="23866" y="832394"/>
              <a:ext cx="2647572" cy="416197"/>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4"/>
            <p:cNvSpPr txBox="1"/>
            <p:nvPr/>
          </p:nvSpPr>
          <p:spPr>
            <a:xfrm>
              <a:off x="23866" y="832394"/>
              <a:ext cx="2647572" cy="416197"/>
            </a:xfrm>
            <a:prstGeom prst="rect">
              <a:avLst/>
            </a:prstGeom>
            <a:noFill/>
            <a:ln>
              <a:noFill/>
            </a:ln>
          </p:spPr>
          <p:txBody>
            <a:bodyPr anchorCtr="0" anchor="ctr" bIns="35550" lIns="35550" spcFirstLastPara="1" rIns="330350" wrap="square" tIns="35550">
              <a:noAutofit/>
            </a:bodyPr>
            <a:lstStyle/>
            <a:p>
              <a:pPr indent="0" lvl="0" marL="0" marR="0" rtl="0" algn="r">
                <a:lnSpc>
                  <a:spcPct val="90000"/>
                </a:lnSpc>
                <a:spcBef>
                  <a:spcPts val="0"/>
                </a:spcBef>
                <a:spcAft>
                  <a:spcPts val="0"/>
                </a:spcAft>
                <a:buNone/>
              </a:pPr>
              <a:r>
                <a:rPr b="0" i="0" lang="en" sz="1400" u="none" cap="none" strike="noStrike">
                  <a:solidFill>
                    <a:schemeClr val="lt1"/>
                  </a:solidFill>
                  <a:latin typeface="Lato"/>
                  <a:ea typeface="Lato"/>
                  <a:cs typeface="Lato"/>
                  <a:sym typeface="Lato"/>
                </a:rPr>
                <a:t>Informal caregivers</a:t>
              </a:r>
              <a:endParaRPr/>
            </a:p>
            <a:p>
              <a:pPr indent="0" lvl="0" marL="0" marR="0" rtl="0" algn="r">
                <a:lnSpc>
                  <a:spcPct val="90000"/>
                </a:lnSpc>
                <a:spcBef>
                  <a:spcPts val="0"/>
                </a:spcBef>
                <a:spcAft>
                  <a:spcPts val="0"/>
                </a:spcAft>
                <a:buNone/>
              </a:pPr>
              <a:r>
                <a:rPr b="0" i="0" lang="en" sz="1400" u="none" cap="none" strike="noStrike">
                  <a:solidFill>
                    <a:schemeClr val="lt1"/>
                  </a:solidFill>
                  <a:latin typeface="Lato"/>
                  <a:ea typeface="Lato"/>
                  <a:cs typeface="Lato"/>
                  <a:sym typeface="Lato"/>
                </a:rPr>
                <a:t>(eg. offspring)</a:t>
              </a:r>
              <a:endParaRPr b="0" i="0" sz="1400" u="none" cap="none" strike="noStrike">
                <a:solidFill>
                  <a:schemeClr val="lt1"/>
                </a:solidFill>
                <a:latin typeface="Lato"/>
                <a:ea typeface="Lato"/>
                <a:cs typeface="Lato"/>
                <a:sym typeface="Lato"/>
              </a:endParaRPr>
            </a:p>
          </p:txBody>
        </p:sp>
        <p:sp>
          <p:nvSpPr>
            <p:cNvPr id="530" name="Google Shape;530;p74"/>
            <p:cNvSpPr/>
            <p:nvPr/>
          </p:nvSpPr>
          <p:spPr>
            <a:xfrm>
              <a:off x="2411316" y="780369"/>
              <a:ext cx="520246" cy="520246"/>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4"/>
            <p:cNvSpPr/>
            <p:nvPr/>
          </p:nvSpPr>
          <p:spPr>
            <a:xfrm>
              <a:off x="23866" y="1456690"/>
              <a:ext cx="2798860" cy="416197"/>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4"/>
            <p:cNvSpPr txBox="1"/>
            <p:nvPr/>
          </p:nvSpPr>
          <p:spPr>
            <a:xfrm>
              <a:off x="23866" y="1456690"/>
              <a:ext cx="2798860" cy="416197"/>
            </a:xfrm>
            <a:prstGeom prst="rect">
              <a:avLst/>
            </a:prstGeom>
            <a:noFill/>
            <a:ln>
              <a:noFill/>
            </a:ln>
          </p:spPr>
          <p:txBody>
            <a:bodyPr anchorCtr="0" anchor="ctr" bIns="35550" lIns="35550" spcFirstLastPara="1" rIns="330350" wrap="square" tIns="35550">
              <a:noAutofit/>
            </a:bodyPr>
            <a:lstStyle/>
            <a:p>
              <a:pPr indent="0" lvl="0" marL="0" marR="0" rtl="0" algn="r">
                <a:lnSpc>
                  <a:spcPct val="100000"/>
                </a:lnSpc>
                <a:spcBef>
                  <a:spcPts val="0"/>
                </a:spcBef>
                <a:spcAft>
                  <a:spcPts val="0"/>
                </a:spcAft>
                <a:buNone/>
              </a:pPr>
              <a:r>
                <a:rPr b="0" i="0" lang="en" sz="1400" u="none" cap="none" strike="noStrike">
                  <a:solidFill>
                    <a:schemeClr val="lt1"/>
                  </a:solidFill>
                  <a:latin typeface="Lato"/>
                  <a:ea typeface="Lato"/>
                  <a:cs typeface="Lato"/>
                  <a:sym typeface="Lato"/>
                </a:rPr>
                <a:t>Caregivers in institutes</a:t>
              </a:r>
              <a:endParaRPr/>
            </a:p>
            <a:p>
              <a:pPr indent="0" lvl="0" marL="0" marR="0" rtl="0" algn="r">
                <a:lnSpc>
                  <a:spcPct val="100000"/>
                </a:lnSpc>
                <a:spcBef>
                  <a:spcPts val="0"/>
                </a:spcBef>
                <a:spcAft>
                  <a:spcPts val="0"/>
                </a:spcAft>
                <a:buNone/>
              </a:pPr>
              <a:r>
                <a:rPr b="0" i="0" lang="en" sz="1400" u="none" cap="none" strike="noStrike">
                  <a:solidFill>
                    <a:schemeClr val="lt1"/>
                  </a:solidFill>
                  <a:latin typeface="Lato"/>
                  <a:ea typeface="Lato"/>
                  <a:cs typeface="Lato"/>
                  <a:sym typeface="Lato"/>
                </a:rPr>
                <a:t>(eg. nursing home)</a:t>
              </a:r>
              <a:endParaRPr b="0" i="0" sz="1400" u="none" cap="none" strike="noStrike">
                <a:solidFill>
                  <a:schemeClr val="lt1"/>
                </a:solidFill>
                <a:latin typeface="Lato"/>
                <a:ea typeface="Lato"/>
                <a:cs typeface="Lato"/>
                <a:sym typeface="Lato"/>
              </a:endParaRPr>
            </a:p>
          </p:txBody>
        </p:sp>
        <p:sp>
          <p:nvSpPr>
            <p:cNvPr id="533" name="Google Shape;533;p74"/>
            <p:cNvSpPr/>
            <p:nvPr/>
          </p:nvSpPr>
          <p:spPr>
            <a:xfrm>
              <a:off x="2562604" y="1404665"/>
              <a:ext cx="520246" cy="520246"/>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4" name="Google Shape;534;p74"/>
          <p:cNvCxnSpPr/>
          <p:nvPr/>
        </p:nvCxnSpPr>
        <p:spPr>
          <a:xfrm>
            <a:off x="4256689" y="3083534"/>
            <a:ext cx="0" cy="1961431"/>
          </a:xfrm>
          <a:prstGeom prst="straightConnector1">
            <a:avLst/>
          </a:prstGeom>
          <a:noFill/>
          <a:ln cap="flat" cmpd="sng" w="9525">
            <a:solidFill>
              <a:schemeClr val="dk1"/>
            </a:solidFill>
            <a:prstDash val="dot"/>
            <a:round/>
            <a:headEnd len="sm" w="sm" type="none"/>
            <a:tailEnd len="sm" w="sm" type="none"/>
          </a:ln>
        </p:spPr>
      </p:cxnSp>
      <p:sp>
        <p:nvSpPr>
          <p:cNvPr id="535" name="Google Shape;535;p74"/>
          <p:cNvSpPr txBox="1"/>
          <p:nvPr/>
        </p:nvSpPr>
        <p:spPr>
          <a:xfrm>
            <a:off x="3283514" y="3756813"/>
            <a:ext cx="899605" cy="52322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Targeted</a:t>
            </a:r>
            <a:endParaRPr/>
          </a:p>
          <a:p>
            <a:pPr indent="0" lvl="0" marL="0" marR="0" rtl="0" algn="r">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Segment</a:t>
            </a:r>
            <a:endParaRPr b="0" i="0" sz="1400" u="none" cap="none" strike="noStrike">
              <a:solidFill>
                <a:srgbClr val="000000"/>
              </a:solidFill>
              <a:latin typeface="Lato"/>
              <a:ea typeface="Lato"/>
              <a:cs typeface="Lato"/>
              <a:sym typeface="Lato"/>
            </a:endParaRPr>
          </a:p>
        </p:txBody>
      </p:sp>
      <p:sp>
        <p:nvSpPr>
          <p:cNvPr id="536" name="Google Shape;536;p74"/>
          <p:cNvSpPr txBox="1"/>
          <p:nvPr/>
        </p:nvSpPr>
        <p:spPr>
          <a:xfrm>
            <a:off x="4371465" y="3679510"/>
            <a:ext cx="982961"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Key</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Sales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Strategies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5"/>
          <p:cNvSpPr/>
          <p:nvPr/>
        </p:nvSpPr>
        <p:spPr>
          <a:xfrm>
            <a:off x="3531425" y="1820375"/>
            <a:ext cx="2946600" cy="27498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75"/>
          <p:cNvSpPr/>
          <p:nvPr/>
        </p:nvSpPr>
        <p:spPr>
          <a:xfrm>
            <a:off x="2148700" y="1820375"/>
            <a:ext cx="1391700" cy="2749800"/>
          </a:xfrm>
          <a:prstGeom prst="rect">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5"/>
          <p:cNvSpPr/>
          <p:nvPr/>
        </p:nvSpPr>
        <p:spPr>
          <a:xfrm>
            <a:off x="673925" y="1820375"/>
            <a:ext cx="1474800" cy="27498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75"/>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Ops Plan, Financial Projection and Funding</a:t>
            </a:r>
            <a:endParaRPr/>
          </a:p>
        </p:txBody>
      </p:sp>
      <p:cxnSp>
        <p:nvCxnSpPr>
          <p:cNvPr id="545" name="Google Shape;545;p75"/>
          <p:cNvCxnSpPr/>
          <p:nvPr/>
        </p:nvCxnSpPr>
        <p:spPr>
          <a:xfrm>
            <a:off x="681675" y="4570275"/>
            <a:ext cx="7529400" cy="0"/>
          </a:xfrm>
          <a:prstGeom prst="straightConnector1">
            <a:avLst/>
          </a:prstGeom>
          <a:noFill/>
          <a:ln cap="flat" cmpd="sng" w="38100">
            <a:solidFill>
              <a:schemeClr val="dk1"/>
            </a:solidFill>
            <a:prstDash val="solid"/>
            <a:round/>
            <a:headEnd len="sm" w="sm" type="none"/>
            <a:tailEnd len="med" w="med" type="triangle"/>
          </a:ln>
        </p:spPr>
      </p:cxnSp>
      <p:sp>
        <p:nvSpPr>
          <p:cNvPr id="546" name="Google Shape;546;p75"/>
          <p:cNvSpPr txBox="1"/>
          <p:nvPr/>
        </p:nvSpPr>
        <p:spPr>
          <a:xfrm>
            <a:off x="457050" y="4661725"/>
            <a:ext cx="5886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2018</a:t>
            </a:r>
            <a:endParaRPr b="0" i="0" sz="1000" u="none" cap="none" strike="noStrike">
              <a:solidFill>
                <a:srgbClr val="000000"/>
              </a:solidFill>
              <a:latin typeface="Lato"/>
              <a:ea typeface="Lato"/>
              <a:cs typeface="Lato"/>
              <a:sym typeface="Lato"/>
            </a:endParaRPr>
          </a:p>
        </p:txBody>
      </p:sp>
      <p:sp>
        <p:nvSpPr>
          <p:cNvPr id="547" name="Google Shape;547;p75"/>
          <p:cNvSpPr txBox="1"/>
          <p:nvPr/>
        </p:nvSpPr>
        <p:spPr>
          <a:xfrm>
            <a:off x="1431194" y="4661725"/>
            <a:ext cx="5886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2019</a:t>
            </a:r>
            <a:endParaRPr b="0" i="0" sz="1000" u="none" cap="none" strike="noStrike">
              <a:solidFill>
                <a:srgbClr val="000000"/>
              </a:solidFill>
              <a:latin typeface="Lato"/>
              <a:ea typeface="Lato"/>
              <a:cs typeface="Lato"/>
              <a:sym typeface="Lato"/>
            </a:endParaRPr>
          </a:p>
        </p:txBody>
      </p:sp>
      <p:sp>
        <p:nvSpPr>
          <p:cNvPr id="548" name="Google Shape;548;p75"/>
          <p:cNvSpPr txBox="1"/>
          <p:nvPr/>
        </p:nvSpPr>
        <p:spPr>
          <a:xfrm>
            <a:off x="738975" y="1478875"/>
            <a:ext cx="1169700" cy="3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Seed + AI: 80K</a:t>
            </a:r>
            <a:endParaRPr b="0" i="0" sz="1200" u="none" cap="none" strike="noStrike">
              <a:solidFill>
                <a:srgbClr val="000000"/>
              </a:solidFill>
              <a:latin typeface="Lato"/>
              <a:ea typeface="Lato"/>
              <a:cs typeface="Lato"/>
              <a:sym typeface="Lato"/>
            </a:endParaRPr>
          </a:p>
        </p:txBody>
      </p:sp>
      <p:sp>
        <p:nvSpPr>
          <p:cNvPr id="549" name="Google Shape;549;p75"/>
          <p:cNvSpPr txBox="1"/>
          <p:nvPr/>
        </p:nvSpPr>
        <p:spPr>
          <a:xfrm>
            <a:off x="2405338" y="4661725"/>
            <a:ext cx="5886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2020</a:t>
            </a:r>
            <a:endParaRPr b="0" i="0" sz="1000" u="none" cap="none" strike="noStrike">
              <a:solidFill>
                <a:srgbClr val="000000"/>
              </a:solidFill>
              <a:latin typeface="Lato"/>
              <a:ea typeface="Lato"/>
              <a:cs typeface="Lato"/>
              <a:sym typeface="Lato"/>
            </a:endParaRPr>
          </a:p>
        </p:txBody>
      </p:sp>
      <p:sp>
        <p:nvSpPr>
          <p:cNvPr id="550" name="Google Shape;550;p75"/>
          <p:cNvSpPr txBox="1"/>
          <p:nvPr/>
        </p:nvSpPr>
        <p:spPr>
          <a:xfrm>
            <a:off x="3379481" y="4661725"/>
            <a:ext cx="5886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2021</a:t>
            </a:r>
            <a:endParaRPr b="0" i="0" sz="1000" u="none" cap="none" strike="noStrike">
              <a:solidFill>
                <a:srgbClr val="000000"/>
              </a:solidFill>
              <a:latin typeface="Lato"/>
              <a:ea typeface="Lato"/>
              <a:cs typeface="Lato"/>
              <a:sym typeface="Lato"/>
            </a:endParaRPr>
          </a:p>
        </p:txBody>
      </p:sp>
      <p:sp>
        <p:nvSpPr>
          <p:cNvPr id="551" name="Google Shape;551;p75"/>
          <p:cNvSpPr txBox="1"/>
          <p:nvPr/>
        </p:nvSpPr>
        <p:spPr>
          <a:xfrm>
            <a:off x="4353625" y="4661725"/>
            <a:ext cx="5886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2022</a:t>
            </a:r>
            <a:endParaRPr b="0" i="0" sz="1000" u="none" cap="none" strike="noStrike">
              <a:solidFill>
                <a:srgbClr val="000000"/>
              </a:solidFill>
              <a:latin typeface="Lato"/>
              <a:ea typeface="Lato"/>
              <a:cs typeface="Lato"/>
              <a:sym typeface="Lato"/>
            </a:endParaRPr>
          </a:p>
        </p:txBody>
      </p:sp>
      <p:sp>
        <p:nvSpPr>
          <p:cNvPr id="552" name="Google Shape;552;p75"/>
          <p:cNvSpPr txBox="1"/>
          <p:nvPr/>
        </p:nvSpPr>
        <p:spPr>
          <a:xfrm>
            <a:off x="5327775" y="4661725"/>
            <a:ext cx="5886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2023</a:t>
            </a:r>
            <a:endParaRPr b="0" i="0" sz="1000" u="none" cap="none" strike="noStrike">
              <a:solidFill>
                <a:srgbClr val="000000"/>
              </a:solidFill>
              <a:latin typeface="Lato"/>
              <a:ea typeface="Lato"/>
              <a:cs typeface="Lato"/>
              <a:sym typeface="Lato"/>
            </a:endParaRPr>
          </a:p>
        </p:txBody>
      </p:sp>
      <p:sp>
        <p:nvSpPr>
          <p:cNvPr id="553" name="Google Shape;553;p75"/>
          <p:cNvSpPr txBox="1"/>
          <p:nvPr/>
        </p:nvSpPr>
        <p:spPr>
          <a:xfrm>
            <a:off x="2072500" y="1478875"/>
            <a:ext cx="1627500" cy="3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Series A: </a:t>
            </a:r>
            <a:r>
              <a:rPr lang="en" sz="1200">
                <a:latin typeface="Lato"/>
                <a:ea typeface="Lato"/>
                <a:cs typeface="Lato"/>
                <a:sym typeface="Lato"/>
              </a:rPr>
              <a:t>500K</a:t>
            </a:r>
            <a:endParaRPr b="0" i="0" sz="1200" u="none" cap="none" strike="noStrike">
              <a:solidFill>
                <a:srgbClr val="000000"/>
              </a:solidFill>
              <a:latin typeface="Lato"/>
              <a:ea typeface="Lato"/>
              <a:cs typeface="Lato"/>
              <a:sym typeface="Lato"/>
            </a:endParaRPr>
          </a:p>
        </p:txBody>
      </p:sp>
      <p:sp>
        <p:nvSpPr>
          <p:cNvPr id="554" name="Google Shape;554;p75"/>
          <p:cNvSpPr txBox="1"/>
          <p:nvPr/>
        </p:nvSpPr>
        <p:spPr>
          <a:xfrm>
            <a:off x="673925" y="3771350"/>
            <a:ext cx="1058700" cy="66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Lato"/>
                <a:ea typeface="Lato"/>
                <a:cs typeface="Lato"/>
                <a:sym typeface="Lato"/>
              </a:rPr>
              <a:t>Team formation</a:t>
            </a:r>
            <a:endParaRPr b="0" i="0" sz="9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Lato"/>
                <a:ea typeface="Lato"/>
                <a:cs typeface="Lato"/>
                <a:sym typeface="Lato"/>
              </a:rPr>
              <a:t>Proof-of-concept</a:t>
            </a:r>
            <a:endParaRPr b="0" i="0" sz="9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Lato"/>
                <a:ea typeface="Lato"/>
                <a:cs typeface="Lato"/>
                <a:sym typeface="Lato"/>
              </a:rPr>
              <a:t>Foundational IP</a:t>
            </a:r>
            <a:endParaRPr b="0" i="0" sz="9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Lato"/>
                <a:ea typeface="Lato"/>
                <a:cs typeface="Lato"/>
                <a:sym typeface="Lato"/>
              </a:rPr>
              <a:t>Prototyping</a:t>
            </a:r>
            <a:endParaRPr b="0" i="0" sz="9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Lato"/>
                <a:ea typeface="Lato"/>
                <a:cs typeface="Lato"/>
                <a:sym typeface="Lato"/>
              </a:rPr>
              <a:t>R&amp;D</a:t>
            </a:r>
            <a:endParaRPr b="0" i="0" sz="900" u="none" cap="none" strike="noStrike">
              <a:solidFill>
                <a:schemeClr val="lt1"/>
              </a:solidFill>
              <a:latin typeface="Lato"/>
              <a:ea typeface="Lato"/>
              <a:cs typeface="Lato"/>
              <a:sym typeface="Lato"/>
            </a:endParaRPr>
          </a:p>
        </p:txBody>
      </p:sp>
      <p:sp>
        <p:nvSpPr>
          <p:cNvPr id="555" name="Google Shape;555;p75"/>
          <p:cNvSpPr txBox="1"/>
          <p:nvPr/>
        </p:nvSpPr>
        <p:spPr>
          <a:xfrm>
            <a:off x="2148725" y="3032400"/>
            <a:ext cx="1627500" cy="66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Clinical trials</a:t>
            </a:r>
            <a:endParaRPr b="0" i="0" sz="9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Product refining</a:t>
            </a:r>
            <a:endParaRPr b="0" i="0" sz="9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Salesforce gathering</a:t>
            </a:r>
            <a:endParaRPr b="0" i="0" sz="9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Available to market (SG)</a:t>
            </a:r>
            <a:endParaRPr b="0" i="0" sz="900" u="none" cap="none" strike="noStrike">
              <a:solidFill>
                <a:srgbClr val="FFFFFF"/>
              </a:solidFill>
              <a:latin typeface="Lato"/>
              <a:ea typeface="Lato"/>
              <a:cs typeface="Lato"/>
              <a:sym typeface="Lato"/>
            </a:endParaRPr>
          </a:p>
        </p:txBody>
      </p:sp>
      <p:sp>
        <p:nvSpPr>
          <p:cNvPr id="556" name="Google Shape;556;p75"/>
          <p:cNvSpPr txBox="1"/>
          <p:nvPr/>
        </p:nvSpPr>
        <p:spPr>
          <a:xfrm>
            <a:off x="6301925" y="4661725"/>
            <a:ext cx="5886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2024</a:t>
            </a:r>
            <a:endParaRPr b="0" i="0" sz="1000" u="none" cap="none" strike="noStrike">
              <a:solidFill>
                <a:srgbClr val="000000"/>
              </a:solidFill>
              <a:latin typeface="Lato"/>
              <a:ea typeface="Lato"/>
              <a:cs typeface="Lato"/>
              <a:sym typeface="Lato"/>
            </a:endParaRPr>
          </a:p>
        </p:txBody>
      </p:sp>
      <p:sp>
        <p:nvSpPr>
          <p:cNvPr id="557" name="Google Shape;557;p75"/>
          <p:cNvSpPr txBox="1"/>
          <p:nvPr/>
        </p:nvSpPr>
        <p:spPr>
          <a:xfrm>
            <a:off x="4419875" y="1478875"/>
            <a:ext cx="1169700" cy="3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Series B: </a:t>
            </a:r>
            <a:r>
              <a:rPr lang="en" sz="1200">
                <a:latin typeface="Lato"/>
                <a:ea typeface="Lato"/>
                <a:cs typeface="Lato"/>
                <a:sym typeface="Lato"/>
              </a:rPr>
              <a:t>3</a:t>
            </a:r>
            <a:r>
              <a:rPr b="0" i="0" lang="en" sz="1200" u="none" cap="none" strike="noStrike">
                <a:solidFill>
                  <a:srgbClr val="000000"/>
                </a:solidFill>
                <a:latin typeface="Lato"/>
                <a:ea typeface="Lato"/>
                <a:cs typeface="Lato"/>
                <a:sym typeface="Lato"/>
              </a:rPr>
              <a:t> mil</a:t>
            </a:r>
            <a:endParaRPr b="0" i="0" sz="1200" u="none" cap="none" strike="noStrike">
              <a:solidFill>
                <a:srgbClr val="000000"/>
              </a:solidFill>
              <a:latin typeface="Lato"/>
              <a:ea typeface="Lato"/>
              <a:cs typeface="Lato"/>
              <a:sym typeface="Lato"/>
            </a:endParaRPr>
          </a:p>
        </p:txBody>
      </p:sp>
      <p:cxnSp>
        <p:nvCxnSpPr>
          <p:cNvPr id="558" name="Google Shape;558;p75"/>
          <p:cNvCxnSpPr/>
          <p:nvPr/>
        </p:nvCxnSpPr>
        <p:spPr>
          <a:xfrm rot="10800000">
            <a:off x="685325" y="1442825"/>
            <a:ext cx="7200" cy="3138000"/>
          </a:xfrm>
          <a:prstGeom prst="straightConnector1">
            <a:avLst/>
          </a:prstGeom>
          <a:noFill/>
          <a:ln cap="flat" cmpd="sng" w="38100">
            <a:solidFill>
              <a:schemeClr val="dk1"/>
            </a:solidFill>
            <a:prstDash val="solid"/>
            <a:round/>
            <a:headEnd len="sm" w="sm" type="none"/>
            <a:tailEnd len="med" w="med" type="triangle"/>
          </a:ln>
        </p:spPr>
      </p:cxnSp>
      <p:cxnSp>
        <p:nvCxnSpPr>
          <p:cNvPr id="559" name="Google Shape;559;p75"/>
          <p:cNvCxnSpPr/>
          <p:nvPr/>
        </p:nvCxnSpPr>
        <p:spPr>
          <a:xfrm>
            <a:off x="692525" y="4570175"/>
            <a:ext cx="1854000" cy="389400"/>
          </a:xfrm>
          <a:prstGeom prst="curvedConnector3">
            <a:avLst>
              <a:gd fmla="val 50000" name="adj1"/>
            </a:avLst>
          </a:prstGeom>
          <a:noFill/>
          <a:ln cap="flat" cmpd="sng" w="9525">
            <a:solidFill>
              <a:schemeClr val="accent3"/>
            </a:solidFill>
            <a:prstDash val="solid"/>
            <a:round/>
            <a:headEnd len="sm" w="sm" type="none"/>
            <a:tailEnd len="sm" w="sm" type="none"/>
          </a:ln>
        </p:spPr>
      </p:cxnSp>
      <p:cxnSp>
        <p:nvCxnSpPr>
          <p:cNvPr id="560" name="Google Shape;560;p75"/>
          <p:cNvCxnSpPr/>
          <p:nvPr/>
        </p:nvCxnSpPr>
        <p:spPr>
          <a:xfrm rot="10800000">
            <a:off x="4576750" y="1846850"/>
            <a:ext cx="0" cy="2697900"/>
          </a:xfrm>
          <a:prstGeom prst="straightConnector1">
            <a:avLst/>
          </a:prstGeom>
          <a:noFill/>
          <a:ln cap="flat" cmpd="sng" w="28575">
            <a:solidFill>
              <a:schemeClr val="accent1"/>
            </a:solidFill>
            <a:prstDash val="dot"/>
            <a:round/>
            <a:headEnd len="sm" w="sm" type="none"/>
            <a:tailEnd len="sm" w="sm" type="none"/>
          </a:ln>
        </p:spPr>
      </p:cxnSp>
      <p:sp>
        <p:nvSpPr>
          <p:cNvPr id="561" name="Google Shape;561;p75"/>
          <p:cNvSpPr txBox="1"/>
          <p:nvPr/>
        </p:nvSpPr>
        <p:spPr>
          <a:xfrm>
            <a:off x="3540425" y="2601350"/>
            <a:ext cx="1627500" cy="66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Growing SG customer base</a:t>
            </a:r>
            <a:endParaRPr b="0" i="0" sz="9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Lato"/>
                <a:ea typeface="Lato"/>
                <a:cs typeface="Lato"/>
                <a:sym typeface="Lato"/>
              </a:rPr>
              <a:t>Expansion in AU</a:t>
            </a:r>
            <a:endParaRPr b="0" i="0" sz="900" u="none" cap="none" strike="noStrike">
              <a:solidFill>
                <a:srgbClr val="FFFFFF"/>
              </a:solidFill>
              <a:latin typeface="Lato"/>
              <a:ea typeface="Lato"/>
              <a:cs typeface="Lato"/>
              <a:sym typeface="Lato"/>
            </a:endParaRPr>
          </a:p>
        </p:txBody>
      </p:sp>
      <p:sp>
        <p:nvSpPr>
          <p:cNvPr id="562" name="Google Shape;562;p75"/>
          <p:cNvSpPr txBox="1"/>
          <p:nvPr/>
        </p:nvSpPr>
        <p:spPr>
          <a:xfrm>
            <a:off x="4652950" y="4043625"/>
            <a:ext cx="999000" cy="3414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Profitability</a:t>
            </a:r>
            <a:endParaRPr b="0" i="0" sz="1200" u="none" cap="none" strike="noStrike">
              <a:solidFill>
                <a:srgbClr val="000000"/>
              </a:solidFill>
              <a:latin typeface="Lato"/>
              <a:ea typeface="Lato"/>
              <a:cs typeface="Lato"/>
              <a:sym typeface="Lato"/>
            </a:endParaRPr>
          </a:p>
        </p:txBody>
      </p:sp>
      <p:sp>
        <p:nvSpPr>
          <p:cNvPr id="563" name="Google Shape;563;p75"/>
          <p:cNvSpPr txBox="1"/>
          <p:nvPr/>
        </p:nvSpPr>
        <p:spPr>
          <a:xfrm>
            <a:off x="6767525" y="1478875"/>
            <a:ext cx="2288100" cy="1445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Total capital investment: ~</a:t>
            </a:r>
            <a:r>
              <a:rPr lang="en">
                <a:latin typeface="Lato"/>
                <a:ea typeface="Lato"/>
                <a:cs typeface="Lato"/>
                <a:sym typeface="Lato"/>
              </a:rPr>
              <a:t>4 </a:t>
            </a:r>
            <a:r>
              <a:rPr b="0" i="0" lang="en" sz="1400" u="none" cap="none" strike="noStrike">
                <a:solidFill>
                  <a:srgbClr val="000000"/>
                </a:solidFill>
                <a:latin typeface="Lato"/>
                <a:ea typeface="Lato"/>
                <a:cs typeface="Lato"/>
                <a:sym typeface="Lato"/>
              </a:rPr>
              <a:t>mil USD</a:t>
            </a:r>
            <a:endParaRPr b="0" i="0" sz="14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Years to profitability:</a:t>
            </a:r>
            <a:endParaRPr b="0" i="0" sz="14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4~5 years</a:t>
            </a:r>
            <a:endParaRPr b="0" i="0" sz="14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cxnSp>
        <p:nvCxnSpPr>
          <p:cNvPr id="564" name="Google Shape;564;p75"/>
          <p:cNvCxnSpPr/>
          <p:nvPr/>
        </p:nvCxnSpPr>
        <p:spPr>
          <a:xfrm flipH="1" rot="10800000">
            <a:off x="2546525" y="2077475"/>
            <a:ext cx="3823200" cy="2882100"/>
          </a:xfrm>
          <a:prstGeom prst="curvedConnector3">
            <a:avLst>
              <a:gd fmla="val 63230" name="adj1"/>
            </a:avLst>
          </a:prstGeom>
          <a:noFill/>
          <a:ln cap="flat" cmpd="sng" w="9525">
            <a:solidFill>
              <a:schemeClr val="accent3"/>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6"/>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R&amp;D Plan/Product Development Roadmap</a:t>
            </a:r>
            <a:endParaRPr/>
          </a:p>
        </p:txBody>
      </p:sp>
      <p:pic>
        <p:nvPicPr>
          <p:cNvPr id="570" name="Google Shape;570;p76"/>
          <p:cNvPicPr preferRelativeResize="0"/>
          <p:nvPr/>
        </p:nvPicPr>
        <p:blipFill rotWithShape="1">
          <a:blip r:embed="rId3">
            <a:alphaModFix/>
          </a:blip>
          <a:srcRect b="0" l="0" r="0" t="0"/>
          <a:stretch/>
        </p:blipFill>
        <p:spPr>
          <a:xfrm>
            <a:off x="817925" y="1129825"/>
            <a:ext cx="7209526" cy="390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7"/>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Clinical Trials</a:t>
            </a:r>
            <a:endParaRPr/>
          </a:p>
        </p:txBody>
      </p:sp>
      <p:pic>
        <p:nvPicPr>
          <p:cNvPr id="576" name="Google Shape;576;p77"/>
          <p:cNvPicPr preferRelativeResize="0"/>
          <p:nvPr/>
        </p:nvPicPr>
        <p:blipFill>
          <a:blip r:embed="rId3">
            <a:alphaModFix/>
          </a:blip>
          <a:stretch>
            <a:fillRect/>
          </a:stretch>
        </p:blipFill>
        <p:spPr>
          <a:xfrm>
            <a:off x="1463500" y="1255475"/>
            <a:ext cx="6115072" cy="3746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8"/>
          <p:cNvSpPr txBox="1"/>
          <p:nvPr>
            <p:ph type="title"/>
          </p:nvPr>
        </p:nvSpPr>
        <p:spPr>
          <a:xfrm>
            <a:off x="727650" y="54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Regulation</a:t>
            </a:r>
            <a:endParaRPr/>
          </a:p>
        </p:txBody>
      </p:sp>
      <p:grpSp>
        <p:nvGrpSpPr>
          <p:cNvPr id="582" name="Google Shape;582;p78"/>
          <p:cNvGrpSpPr/>
          <p:nvPr/>
        </p:nvGrpSpPr>
        <p:grpSpPr>
          <a:xfrm>
            <a:off x="6859800" y="1654700"/>
            <a:ext cx="2286000" cy="2847950"/>
            <a:chOff x="0" y="2295575"/>
            <a:chExt cx="2286000" cy="2847950"/>
          </a:xfrm>
        </p:grpSpPr>
        <p:grpSp>
          <p:nvGrpSpPr>
            <p:cNvPr id="583" name="Google Shape;583;p78"/>
            <p:cNvGrpSpPr/>
            <p:nvPr/>
          </p:nvGrpSpPr>
          <p:grpSpPr>
            <a:xfrm>
              <a:off x="0" y="2295575"/>
              <a:ext cx="2286000" cy="2847950"/>
              <a:chOff x="0" y="2295575"/>
              <a:chExt cx="2286000" cy="2847950"/>
            </a:xfrm>
          </p:grpSpPr>
          <p:sp>
            <p:nvSpPr>
              <p:cNvPr id="584" name="Google Shape;584;p7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78"/>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5E5E5E"/>
                </a:solidFill>
                <a:latin typeface="Roboto"/>
                <a:ea typeface="Roboto"/>
                <a:cs typeface="Roboto"/>
                <a:sym typeface="Roboto"/>
              </a:endParaRPr>
            </a:p>
          </p:txBody>
        </p:sp>
        <p:sp>
          <p:nvSpPr>
            <p:cNvPr id="587" name="Google Shape;587;p78"/>
            <p:cNvSpPr txBox="1"/>
            <p:nvPr/>
          </p:nvSpPr>
          <p:spPr>
            <a:xfrm>
              <a:off x="216300" y="2952100"/>
              <a:ext cx="1853400" cy="193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E5E5E"/>
                  </a:solidFill>
                  <a:latin typeface="Lato"/>
                  <a:ea typeface="Lato"/>
                  <a:cs typeface="Lato"/>
                  <a:sym typeface="Lato"/>
                </a:rPr>
                <a:t>Receive accreditation and leverage on standards to have better market acceptance and higher standards of quality with the ultimate aim of supporting consumer safety, public health and sustainability.</a:t>
              </a:r>
              <a:endParaRPr sz="1200">
                <a:solidFill>
                  <a:srgbClr val="5E5E5E"/>
                </a:solidFill>
                <a:latin typeface="Lato"/>
                <a:ea typeface="Lato"/>
                <a:cs typeface="Lato"/>
                <a:sym typeface="Lato"/>
              </a:endParaRPr>
            </a:p>
          </p:txBody>
        </p:sp>
      </p:grpSp>
      <p:grpSp>
        <p:nvGrpSpPr>
          <p:cNvPr id="588" name="Google Shape;588;p78"/>
          <p:cNvGrpSpPr/>
          <p:nvPr/>
        </p:nvGrpSpPr>
        <p:grpSpPr>
          <a:xfrm>
            <a:off x="4573800" y="1654700"/>
            <a:ext cx="2286000" cy="2847950"/>
            <a:chOff x="0" y="2295575"/>
            <a:chExt cx="2286000" cy="2847950"/>
          </a:xfrm>
        </p:grpSpPr>
        <p:grpSp>
          <p:nvGrpSpPr>
            <p:cNvPr id="589" name="Google Shape;589;p78"/>
            <p:cNvGrpSpPr/>
            <p:nvPr/>
          </p:nvGrpSpPr>
          <p:grpSpPr>
            <a:xfrm>
              <a:off x="0" y="2295575"/>
              <a:ext cx="2286000" cy="2847950"/>
              <a:chOff x="0" y="2295575"/>
              <a:chExt cx="2286000" cy="2847950"/>
            </a:xfrm>
          </p:grpSpPr>
          <p:sp>
            <p:nvSpPr>
              <p:cNvPr id="590" name="Google Shape;590;p7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78"/>
            <p:cNvSpPr txBox="1"/>
            <p:nvPr/>
          </p:nvSpPr>
          <p:spPr>
            <a:xfrm>
              <a:off x="233709" y="2349275"/>
              <a:ext cx="1818600" cy="26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Lato"/>
                  <a:ea typeface="Lato"/>
                  <a:cs typeface="Lato"/>
                  <a:sym typeface="Lato"/>
                </a:rPr>
                <a:t>Link up with SAC to find appropriate CABs</a:t>
              </a:r>
              <a:endParaRPr b="1" sz="1000">
                <a:solidFill>
                  <a:srgbClr val="5E5E5E"/>
                </a:solidFill>
                <a:latin typeface="Lato"/>
                <a:ea typeface="Lato"/>
                <a:cs typeface="Lato"/>
                <a:sym typeface="Lato"/>
              </a:endParaRPr>
            </a:p>
          </p:txBody>
        </p:sp>
        <p:sp>
          <p:nvSpPr>
            <p:cNvPr id="593" name="Google Shape;593;p78"/>
            <p:cNvSpPr txBox="1"/>
            <p:nvPr/>
          </p:nvSpPr>
          <p:spPr>
            <a:xfrm>
              <a:off x="216300" y="3050050"/>
              <a:ext cx="1853400" cy="16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E5E5E"/>
                  </a:solidFill>
                  <a:latin typeface="Lato"/>
                  <a:ea typeface="Lato"/>
                  <a:cs typeface="Lato"/>
                  <a:sym typeface="Lato"/>
                </a:rPr>
                <a:t>Work with the Singapore Accreditation Council to find the most appropriate Conformity Assessment Bodies to accredit Pillah</a:t>
              </a:r>
              <a:endParaRPr sz="1200">
                <a:solidFill>
                  <a:srgbClr val="5E5E5E"/>
                </a:solidFill>
                <a:latin typeface="Lato"/>
                <a:ea typeface="Lato"/>
                <a:cs typeface="Lato"/>
                <a:sym typeface="Lato"/>
              </a:endParaRPr>
            </a:p>
          </p:txBody>
        </p:sp>
        <p:cxnSp>
          <p:nvCxnSpPr>
            <p:cNvPr id="594" name="Google Shape;594;p78"/>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595" name="Google Shape;595;p78"/>
          <p:cNvGrpSpPr/>
          <p:nvPr/>
        </p:nvGrpSpPr>
        <p:grpSpPr>
          <a:xfrm>
            <a:off x="2287800" y="1654700"/>
            <a:ext cx="2286000" cy="2847950"/>
            <a:chOff x="0" y="2295575"/>
            <a:chExt cx="2286000" cy="2847950"/>
          </a:xfrm>
        </p:grpSpPr>
        <p:grpSp>
          <p:nvGrpSpPr>
            <p:cNvPr id="596" name="Google Shape;596;p78"/>
            <p:cNvGrpSpPr/>
            <p:nvPr/>
          </p:nvGrpSpPr>
          <p:grpSpPr>
            <a:xfrm>
              <a:off x="0" y="2295575"/>
              <a:ext cx="2286000" cy="2847950"/>
              <a:chOff x="0" y="2295575"/>
              <a:chExt cx="2286000" cy="2847950"/>
            </a:xfrm>
          </p:grpSpPr>
          <p:sp>
            <p:nvSpPr>
              <p:cNvPr id="597" name="Google Shape;597;p78"/>
              <p:cNvSpPr/>
              <p:nvPr/>
            </p:nvSpPr>
            <p:spPr>
              <a:xfrm>
                <a:off x="0" y="2823925"/>
                <a:ext cx="22860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8"/>
              <p:cNvSpPr/>
              <p:nvPr/>
            </p:nvSpPr>
            <p:spPr>
              <a:xfrm>
                <a:off x="0" y="2295575"/>
                <a:ext cx="2286000" cy="537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78"/>
            <p:cNvSpPr txBox="1"/>
            <p:nvPr/>
          </p:nvSpPr>
          <p:spPr>
            <a:xfrm>
              <a:off x="216310" y="2441100"/>
              <a:ext cx="1883700" cy="26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1B786E"/>
                  </a:solidFill>
                  <a:latin typeface="Lato"/>
                  <a:ea typeface="Lato"/>
                  <a:cs typeface="Lato"/>
                  <a:sym typeface="Lato"/>
                </a:rPr>
                <a:t>Implement Standards</a:t>
              </a:r>
              <a:endParaRPr b="1" sz="1000">
                <a:solidFill>
                  <a:srgbClr val="1B786E"/>
                </a:solidFill>
                <a:latin typeface="Lato"/>
                <a:ea typeface="Lato"/>
                <a:cs typeface="Lato"/>
                <a:sym typeface="Lato"/>
              </a:endParaRPr>
            </a:p>
          </p:txBody>
        </p:sp>
        <p:sp>
          <p:nvSpPr>
            <p:cNvPr id="600" name="Google Shape;600;p78"/>
            <p:cNvSpPr txBox="1"/>
            <p:nvPr/>
          </p:nvSpPr>
          <p:spPr>
            <a:xfrm>
              <a:off x="216300" y="3050050"/>
              <a:ext cx="1853400" cy="15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Implement standards as specified in the guides so as to meet the requirements of Enterprise Singapore </a:t>
              </a:r>
              <a:endParaRPr sz="1200">
                <a:solidFill>
                  <a:srgbClr val="FFFFFF"/>
                </a:solidFill>
                <a:latin typeface="Lato"/>
                <a:ea typeface="Lato"/>
                <a:cs typeface="Lato"/>
                <a:sym typeface="Lato"/>
              </a:endParaRPr>
            </a:p>
          </p:txBody>
        </p:sp>
        <p:cxnSp>
          <p:nvCxnSpPr>
            <p:cNvPr id="601" name="Google Shape;601;p78"/>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602" name="Google Shape;602;p78"/>
          <p:cNvGrpSpPr/>
          <p:nvPr/>
        </p:nvGrpSpPr>
        <p:grpSpPr>
          <a:xfrm>
            <a:off x="1800" y="1654700"/>
            <a:ext cx="2286000" cy="2847950"/>
            <a:chOff x="0" y="2295575"/>
            <a:chExt cx="2286000" cy="2847950"/>
          </a:xfrm>
        </p:grpSpPr>
        <p:grpSp>
          <p:nvGrpSpPr>
            <p:cNvPr id="603" name="Google Shape;603;p78"/>
            <p:cNvGrpSpPr/>
            <p:nvPr/>
          </p:nvGrpSpPr>
          <p:grpSpPr>
            <a:xfrm>
              <a:off x="0" y="2295575"/>
              <a:ext cx="2286000" cy="2847950"/>
              <a:chOff x="0" y="2295575"/>
              <a:chExt cx="2286000" cy="2847950"/>
            </a:xfrm>
          </p:grpSpPr>
          <p:sp>
            <p:nvSpPr>
              <p:cNvPr id="604" name="Google Shape;604;p78"/>
              <p:cNvSpPr/>
              <p:nvPr/>
            </p:nvSpPr>
            <p:spPr>
              <a:xfrm>
                <a:off x="0" y="2823925"/>
                <a:ext cx="22860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8"/>
              <p:cNvSpPr/>
              <p:nvPr/>
            </p:nvSpPr>
            <p:spPr>
              <a:xfrm>
                <a:off x="0" y="2295575"/>
                <a:ext cx="2286000" cy="537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78"/>
            <p:cNvSpPr txBox="1"/>
            <p:nvPr/>
          </p:nvSpPr>
          <p:spPr>
            <a:xfrm>
              <a:off x="216310" y="2441100"/>
              <a:ext cx="18534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000">
                  <a:solidFill>
                    <a:srgbClr val="1B786E"/>
                  </a:solidFill>
                  <a:latin typeface="Lato"/>
                  <a:ea typeface="Lato"/>
                  <a:cs typeface="Lato"/>
                  <a:sym typeface="Lato"/>
                </a:rPr>
                <a:t>Purchase Relevant Standards </a:t>
              </a:r>
              <a:endParaRPr b="1" sz="1000">
                <a:solidFill>
                  <a:srgbClr val="1B786E"/>
                </a:solidFill>
                <a:latin typeface="Lato"/>
                <a:ea typeface="Lato"/>
                <a:cs typeface="Lato"/>
                <a:sym typeface="Lato"/>
              </a:endParaRPr>
            </a:p>
          </p:txBody>
        </p:sp>
        <p:sp>
          <p:nvSpPr>
            <p:cNvPr id="607" name="Google Shape;607;p7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Standards as set by the International Standards  Organization </a:t>
              </a:r>
              <a:endParaRPr sz="1200">
                <a:solidFill>
                  <a:srgbClr val="FFFFFF"/>
                </a:solidFill>
                <a:latin typeface="Lato"/>
                <a:ea typeface="Lato"/>
                <a:cs typeface="Lato"/>
                <a:sym typeface="Lato"/>
              </a:endParaRPr>
            </a:p>
          </p:txBody>
        </p:sp>
        <p:sp>
          <p:nvSpPr>
            <p:cNvPr id="608" name="Google Shape;608;p7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285750" lvl="0" marL="457200" rtl="0" algn="just">
                <a:spcBef>
                  <a:spcPts val="0"/>
                </a:spcBef>
                <a:spcAft>
                  <a:spcPts val="0"/>
                </a:spcAft>
                <a:buClr>
                  <a:srgbClr val="FFFFFF"/>
                </a:buClr>
                <a:buSzPts val="900"/>
                <a:buFont typeface="Lato"/>
                <a:buAutoNum type="arabicPeriod"/>
              </a:pPr>
              <a:r>
                <a:rPr lang="en" sz="1100">
                  <a:solidFill>
                    <a:srgbClr val="FFFFFF"/>
                  </a:solidFill>
                  <a:latin typeface="Lato"/>
                  <a:ea typeface="Lato"/>
                  <a:cs typeface="Lato"/>
                  <a:sym typeface="Lato"/>
                </a:rPr>
                <a:t>ISO 15378:2017</a:t>
              </a:r>
              <a:endParaRPr sz="1100">
                <a:solidFill>
                  <a:srgbClr val="FFFFFF"/>
                </a:solidFill>
                <a:latin typeface="Lato"/>
                <a:ea typeface="Lato"/>
                <a:cs typeface="Lato"/>
                <a:sym typeface="Lato"/>
              </a:endParaRPr>
            </a:p>
            <a:p>
              <a:pPr indent="-298450" lvl="0" marL="457200" rtl="0" algn="just">
                <a:spcBef>
                  <a:spcPts val="0"/>
                </a:spcBef>
                <a:spcAft>
                  <a:spcPts val="0"/>
                </a:spcAft>
                <a:buClr>
                  <a:srgbClr val="FFFFFF"/>
                </a:buClr>
                <a:buSzPts val="1100"/>
                <a:buFont typeface="Lato"/>
                <a:buAutoNum type="arabicPeriod"/>
              </a:pPr>
              <a:r>
                <a:rPr lang="en" sz="1100">
                  <a:solidFill>
                    <a:srgbClr val="FFFFFF"/>
                  </a:solidFill>
                  <a:latin typeface="Lato"/>
                  <a:ea typeface="Lato"/>
                  <a:cs typeface="Lato"/>
                  <a:sym typeface="Lato"/>
                </a:rPr>
                <a:t>ISO 13485:2016</a:t>
              </a:r>
              <a:endParaRPr sz="1100">
                <a:solidFill>
                  <a:srgbClr val="FFFFFF"/>
                </a:solidFill>
                <a:latin typeface="Lato"/>
                <a:ea typeface="Lato"/>
                <a:cs typeface="Lato"/>
                <a:sym typeface="Lato"/>
              </a:endParaRPr>
            </a:p>
            <a:p>
              <a:pPr indent="-298450" lvl="0" marL="457200" rtl="0" algn="just">
                <a:spcBef>
                  <a:spcPts val="0"/>
                </a:spcBef>
                <a:spcAft>
                  <a:spcPts val="0"/>
                </a:spcAft>
                <a:buClr>
                  <a:srgbClr val="FFFFFF"/>
                </a:buClr>
                <a:buSzPts val="1100"/>
                <a:buFont typeface="Lato"/>
                <a:buAutoNum type="arabicPeriod"/>
              </a:pPr>
              <a:r>
                <a:rPr lang="en" sz="1100">
                  <a:solidFill>
                    <a:srgbClr val="FFFFFF"/>
                  </a:solidFill>
                  <a:latin typeface="Lato"/>
                  <a:ea typeface="Lato"/>
                  <a:cs typeface="Lato"/>
                  <a:sym typeface="Lato"/>
                </a:rPr>
                <a:t>ISO 9001:2015</a:t>
              </a:r>
              <a:endParaRPr sz="1100">
                <a:solidFill>
                  <a:srgbClr val="FFFFFF"/>
                </a:solidFill>
                <a:latin typeface="Lato"/>
                <a:ea typeface="Lato"/>
                <a:cs typeface="Lato"/>
                <a:sym typeface="Lato"/>
              </a:endParaRPr>
            </a:p>
          </p:txBody>
        </p:sp>
        <p:cxnSp>
          <p:nvCxnSpPr>
            <p:cNvPr id="609" name="Google Shape;609;p78"/>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610" name="Google Shape;610;p78"/>
          <p:cNvSpPr txBox="1"/>
          <p:nvPr/>
        </p:nvSpPr>
        <p:spPr>
          <a:xfrm>
            <a:off x="7093500" y="1930875"/>
            <a:ext cx="1818600" cy="259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Lato"/>
                <a:ea typeface="Lato"/>
                <a:cs typeface="Lato"/>
                <a:sym typeface="Lato"/>
              </a:rPr>
              <a:t>Accreditation and Regulatory Reviews</a:t>
            </a:r>
            <a:endParaRPr b="1" sz="1000">
              <a:solidFill>
                <a:srgbClr val="5E5E5E"/>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61"/>
          <p:cNvSpPr txBox="1"/>
          <p:nvPr>
            <p:ph type="title"/>
          </p:nvPr>
        </p:nvSpPr>
        <p:spPr>
          <a:xfrm>
            <a:off x="727650" y="5747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Agenda</a:t>
            </a:r>
            <a:endParaRPr/>
          </a:p>
        </p:txBody>
      </p:sp>
      <p:sp>
        <p:nvSpPr>
          <p:cNvPr id="372" name="Google Shape;372;p61"/>
          <p:cNvSpPr txBox="1"/>
          <p:nvPr>
            <p:ph idx="1" type="body"/>
          </p:nvPr>
        </p:nvSpPr>
        <p:spPr>
          <a:xfrm>
            <a:off x="729450" y="1346800"/>
            <a:ext cx="7688700" cy="39630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FF0000"/>
              </a:buClr>
              <a:buSzPts val="1300"/>
              <a:buAutoNum type="arabicPeriod"/>
            </a:pPr>
            <a:r>
              <a:rPr lang="en">
                <a:solidFill>
                  <a:srgbClr val="FF0000"/>
                </a:solidFill>
              </a:rPr>
              <a:t>Case Study - Alex</a:t>
            </a:r>
            <a:endParaRPr>
              <a:solidFill>
                <a:srgbClr val="FF0000"/>
              </a:solidFill>
            </a:endParaRPr>
          </a:p>
          <a:p>
            <a:pPr indent="-311150" lvl="0" marL="457200" rtl="0" algn="l">
              <a:lnSpc>
                <a:spcPct val="150000"/>
              </a:lnSpc>
              <a:spcBef>
                <a:spcPts val="0"/>
              </a:spcBef>
              <a:spcAft>
                <a:spcPts val="0"/>
              </a:spcAft>
              <a:buClr>
                <a:srgbClr val="FF0000"/>
              </a:buClr>
              <a:buSzPts val="1300"/>
              <a:buAutoNum type="arabicPeriod"/>
            </a:pPr>
            <a:r>
              <a:rPr lang="en">
                <a:solidFill>
                  <a:srgbClr val="FF0000"/>
                </a:solidFill>
              </a:rPr>
              <a:t>Problem statement + Market size (DSTM) - Susan</a:t>
            </a:r>
            <a:endParaRPr>
              <a:solidFill>
                <a:srgbClr val="FF0000"/>
              </a:solidFill>
            </a:endParaRPr>
          </a:p>
          <a:p>
            <a:pPr indent="-311150" lvl="0" marL="457200" rtl="0" algn="l">
              <a:lnSpc>
                <a:spcPct val="150000"/>
              </a:lnSpc>
              <a:spcBef>
                <a:spcPts val="0"/>
              </a:spcBef>
              <a:spcAft>
                <a:spcPts val="0"/>
              </a:spcAft>
              <a:buClr>
                <a:schemeClr val="dk1"/>
              </a:buClr>
              <a:buSzPts val="1300"/>
              <a:buAutoNum type="arabicPeriod"/>
            </a:pPr>
            <a:r>
              <a:rPr lang="en">
                <a:solidFill>
                  <a:schemeClr val="dk1"/>
                </a:solidFill>
              </a:rPr>
              <a:t>Need Statement (and Spec)</a:t>
            </a:r>
            <a:endParaRPr>
              <a:solidFill>
                <a:schemeClr val="dk1"/>
              </a:solidFill>
            </a:endParaRPr>
          </a:p>
          <a:p>
            <a:pPr indent="-311150" lvl="0" marL="457200" rtl="0" algn="l">
              <a:lnSpc>
                <a:spcPct val="150000"/>
              </a:lnSpc>
              <a:spcBef>
                <a:spcPts val="0"/>
              </a:spcBef>
              <a:spcAft>
                <a:spcPts val="0"/>
              </a:spcAft>
              <a:buClr>
                <a:schemeClr val="dk1"/>
              </a:buClr>
              <a:buSzPts val="1300"/>
              <a:buAutoNum type="arabicPeriod"/>
            </a:pPr>
            <a:r>
              <a:rPr lang="en">
                <a:solidFill>
                  <a:schemeClr val="dk1"/>
                </a:solidFill>
              </a:rPr>
              <a:t>Proposed Solution (detailed description) - Gary </a:t>
            </a:r>
            <a:br>
              <a:rPr lang="en">
                <a:solidFill>
                  <a:schemeClr val="dk1"/>
                </a:solidFill>
              </a:rPr>
            </a:br>
            <a:r>
              <a:rPr lang="en">
                <a:solidFill>
                  <a:schemeClr val="dk1"/>
                </a:solidFill>
              </a:rPr>
              <a:t>(Prototype design added - Kranthi, Pls review)</a:t>
            </a:r>
            <a:endParaRPr>
              <a:solidFill>
                <a:schemeClr val="dk1"/>
              </a:solidFill>
            </a:endParaRPr>
          </a:p>
          <a:p>
            <a:pPr indent="-311150" lvl="0" marL="457200" rtl="0" algn="l">
              <a:lnSpc>
                <a:spcPct val="150000"/>
              </a:lnSpc>
              <a:spcBef>
                <a:spcPts val="0"/>
              </a:spcBef>
              <a:spcAft>
                <a:spcPts val="0"/>
              </a:spcAft>
              <a:buClr>
                <a:schemeClr val="dk1"/>
              </a:buClr>
              <a:buSzPts val="1300"/>
              <a:buAutoNum type="arabicPeriod"/>
            </a:pPr>
            <a:r>
              <a:rPr lang="en">
                <a:solidFill>
                  <a:schemeClr val="dk1"/>
                </a:solidFill>
              </a:rPr>
              <a:t>Competition &amp; Value Proposition - Kranthi</a:t>
            </a:r>
            <a:endParaRPr>
              <a:solidFill>
                <a:schemeClr val="dk1"/>
              </a:solidFill>
            </a:endParaRPr>
          </a:p>
          <a:p>
            <a:pPr indent="-311150" lvl="0" marL="457200" rtl="0" algn="l">
              <a:lnSpc>
                <a:spcPct val="150000"/>
              </a:lnSpc>
              <a:spcBef>
                <a:spcPts val="0"/>
              </a:spcBef>
              <a:spcAft>
                <a:spcPts val="0"/>
              </a:spcAft>
              <a:buClr>
                <a:schemeClr val="dk1"/>
              </a:buClr>
              <a:buSzPts val="1300"/>
              <a:buAutoNum type="arabicPeriod"/>
            </a:pPr>
            <a:r>
              <a:rPr lang="en">
                <a:solidFill>
                  <a:schemeClr val="dk1"/>
                </a:solidFill>
              </a:rPr>
              <a:t>Business Model and Reimbursement - Vincent</a:t>
            </a:r>
            <a:endParaRPr>
              <a:solidFill>
                <a:schemeClr val="dk1"/>
              </a:solidFill>
            </a:endParaRPr>
          </a:p>
          <a:p>
            <a:pPr indent="-311150" lvl="0" marL="457200" rtl="0" algn="l">
              <a:lnSpc>
                <a:spcPct val="150000"/>
              </a:lnSpc>
              <a:spcBef>
                <a:spcPts val="0"/>
              </a:spcBef>
              <a:spcAft>
                <a:spcPts val="0"/>
              </a:spcAft>
              <a:buClr>
                <a:schemeClr val="dk1"/>
              </a:buClr>
              <a:buSzPts val="1300"/>
              <a:buAutoNum type="arabicPeriod"/>
            </a:pPr>
            <a:r>
              <a:rPr lang="en">
                <a:solidFill>
                  <a:schemeClr val="dk1"/>
                </a:solidFill>
              </a:rPr>
              <a:t>Sales and Marketing Plan (Brief)  - Vincent</a:t>
            </a:r>
            <a:endParaRPr>
              <a:solidFill>
                <a:schemeClr val="dk1"/>
              </a:solidFill>
            </a:endParaRPr>
          </a:p>
          <a:p>
            <a:pPr indent="-311150" lvl="0" marL="457200" rtl="0" algn="l">
              <a:lnSpc>
                <a:spcPct val="150000"/>
              </a:lnSpc>
              <a:spcBef>
                <a:spcPts val="0"/>
              </a:spcBef>
              <a:spcAft>
                <a:spcPts val="0"/>
              </a:spcAft>
              <a:buClr>
                <a:schemeClr val="dk1"/>
              </a:buClr>
              <a:buSzPts val="1300"/>
              <a:buAutoNum type="arabicPeriod"/>
            </a:pPr>
            <a:r>
              <a:rPr lang="en">
                <a:solidFill>
                  <a:schemeClr val="dk1"/>
                </a:solidFill>
              </a:rPr>
              <a:t>Financial Projection and Funding - Vincent</a:t>
            </a:r>
            <a:endParaRPr>
              <a:solidFill>
                <a:schemeClr val="dk1"/>
              </a:solidFill>
            </a:endParaRPr>
          </a:p>
          <a:p>
            <a:pPr indent="-311150" lvl="0" marL="457200" rtl="0" algn="l">
              <a:lnSpc>
                <a:spcPct val="150000"/>
              </a:lnSpc>
              <a:spcBef>
                <a:spcPts val="0"/>
              </a:spcBef>
              <a:spcAft>
                <a:spcPts val="0"/>
              </a:spcAft>
              <a:buClr>
                <a:srgbClr val="FF0000"/>
              </a:buClr>
              <a:buSzPts val="1300"/>
              <a:buAutoNum type="arabicPeriod"/>
            </a:pPr>
            <a:r>
              <a:rPr lang="en">
                <a:solidFill>
                  <a:srgbClr val="FF0000"/>
                </a:solidFill>
              </a:rPr>
              <a:t>R&amp;D Plan and Clinical Trials - Alex</a:t>
            </a:r>
            <a:endParaRPr>
              <a:solidFill>
                <a:srgbClr val="FF0000"/>
              </a:solidFill>
            </a:endParaRPr>
          </a:p>
          <a:p>
            <a:pPr indent="-311150" lvl="0" marL="457200" rtl="0" algn="l">
              <a:lnSpc>
                <a:spcPct val="150000"/>
              </a:lnSpc>
              <a:spcBef>
                <a:spcPts val="0"/>
              </a:spcBef>
              <a:spcAft>
                <a:spcPts val="0"/>
              </a:spcAft>
              <a:buClr>
                <a:srgbClr val="FF0000"/>
              </a:buClr>
              <a:buSzPts val="1300"/>
              <a:buAutoNum type="arabicPeriod"/>
            </a:pPr>
            <a:r>
              <a:rPr lang="en">
                <a:solidFill>
                  <a:srgbClr val="FF0000"/>
                </a:solidFill>
              </a:rPr>
              <a:t>Regulation, Challenges and Risks (</a:t>
            </a:r>
            <a:r>
              <a:rPr lang="en">
                <a:solidFill>
                  <a:srgbClr val="00FFFF"/>
                </a:solidFill>
              </a:rPr>
              <a:t>including IP</a:t>
            </a:r>
            <a:r>
              <a:rPr lang="en">
                <a:solidFill>
                  <a:srgbClr val="FF0000"/>
                </a:solidFill>
              </a:rPr>
              <a:t>) - Vignes, Kranthi </a:t>
            </a:r>
            <a:endParaRPr>
              <a:solidFill>
                <a:srgbClr val="FF0000"/>
              </a:solidFill>
            </a:endParaRPr>
          </a:p>
          <a:p>
            <a:pPr indent="-311150" lvl="0" marL="457200" rtl="0" algn="l">
              <a:lnSpc>
                <a:spcPct val="150000"/>
              </a:lnSpc>
              <a:spcBef>
                <a:spcPts val="0"/>
              </a:spcBef>
              <a:spcAft>
                <a:spcPts val="0"/>
              </a:spcAft>
              <a:buClr>
                <a:srgbClr val="FF0000"/>
              </a:buClr>
              <a:buSzPts val="1300"/>
              <a:buAutoNum type="arabicPeriod"/>
            </a:pPr>
            <a:r>
              <a:rPr lang="en">
                <a:solidFill>
                  <a:srgbClr val="FF0000"/>
                </a:solidFill>
              </a:rPr>
              <a:t>Plan going forward - Vignes</a:t>
            </a:r>
            <a:endParaRPr>
              <a:solidFill>
                <a:srgbClr val="FF0000"/>
              </a:solidFill>
            </a:endParaRPr>
          </a:p>
          <a:p>
            <a:pPr indent="-311150" lvl="0" marL="457200" rtl="0" algn="l">
              <a:lnSpc>
                <a:spcPct val="150000"/>
              </a:lnSpc>
              <a:spcBef>
                <a:spcPts val="0"/>
              </a:spcBef>
              <a:spcAft>
                <a:spcPts val="0"/>
              </a:spcAft>
              <a:buClr>
                <a:srgbClr val="00FF00"/>
              </a:buClr>
              <a:buSzPts val="1300"/>
              <a:buAutoNum type="arabicPeriod"/>
            </a:pPr>
            <a:r>
              <a:rPr lang="en">
                <a:solidFill>
                  <a:srgbClr val="00FF00"/>
                </a:solidFill>
              </a:rPr>
              <a:t>Team - Kranthi</a:t>
            </a:r>
            <a:endParaRPr>
              <a:solidFill>
                <a:srgbClr val="00FF00"/>
              </a:solidFill>
            </a:endParaRPr>
          </a:p>
          <a:p>
            <a:pPr indent="0" lvl="0" marL="0" rtl="0" algn="l">
              <a:lnSpc>
                <a:spcPct val="150000"/>
              </a:lnSpc>
              <a:spcBef>
                <a:spcPts val="0"/>
              </a:spcBef>
              <a:spcAft>
                <a:spcPts val="0"/>
              </a:spcAft>
              <a:buSzPts val="1300"/>
              <a:buNone/>
            </a:pPr>
            <a:r>
              <a:t/>
            </a:r>
            <a:endParaRPr/>
          </a:p>
          <a:p>
            <a:pPr indent="0" lvl="0" marL="0" rtl="0" algn="l">
              <a:lnSpc>
                <a:spcPct val="150000"/>
              </a:lnSpc>
              <a:spcBef>
                <a:spcPts val="0"/>
              </a:spcBef>
              <a:spcAft>
                <a:spcPts val="0"/>
              </a:spcAft>
              <a:buSzPts val="13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9"/>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Risk, Challenges &amp; IP considerations</a:t>
            </a:r>
            <a:endParaRPr/>
          </a:p>
        </p:txBody>
      </p:sp>
      <p:graphicFrame>
        <p:nvGraphicFramePr>
          <p:cNvPr id="616" name="Google Shape;616;p79"/>
          <p:cNvGraphicFramePr/>
          <p:nvPr/>
        </p:nvGraphicFramePr>
        <p:xfrm>
          <a:off x="419100" y="1620375"/>
          <a:ext cx="3000000" cy="3000000"/>
        </p:xfrm>
        <a:graphic>
          <a:graphicData uri="http://schemas.openxmlformats.org/drawingml/2006/table">
            <a:tbl>
              <a:tblPr>
                <a:noFill/>
                <a:tableStyleId>{696DD9E0-5927-476B-B59B-34B87E925867}</a:tableStyleId>
              </a:tblPr>
              <a:tblGrid>
                <a:gridCol w="1469650"/>
                <a:gridCol w="2808200"/>
                <a:gridCol w="4027950"/>
              </a:tblGrid>
              <a:tr h="390525">
                <a:tc rowSpan="2">
                  <a:txBody>
                    <a:bodyPr/>
                    <a:lstStyle/>
                    <a:p>
                      <a:pPr indent="0" lvl="0" marL="0" rtl="0" algn="l">
                        <a:spcBef>
                          <a:spcPts val="0"/>
                        </a:spcBef>
                        <a:spcAft>
                          <a:spcPts val="0"/>
                        </a:spcAft>
                        <a:buNone/>
                      </a:pPr>
                      <a:r>
                        <a:rPr b="1" lang="en" sz="1800">
                          <a:latin typeface="Lato"/>
                          <a:ea typeface="Lato"/>
                          <a:cs typeface="Lato"/>
                          <a:sym typeface="Lato"/>
                        </a:rPr>
                        <a:t>Technical</a:t>
                      </a:r>
                      <a:endParaRPr b="1" sz="1800">
                        <a:latin typeface="Lato"/>
                        <a:ea typeface="Lato"/>
                        <a:cs typeface="Lato"/>
                        <a:sym typeface="Lato"/>
                      </a:endParaRPr>
                    </a:p>
                    <a:p>
                      <a:pPr indent="0" lvl="0" marL="0" rtl="0" algn="l">
                        <a:spcBef>
                          <a:spcPts val="0"/>
                        </a:spcBef>
                        <a:spcAft>
                          <a:spcPts val="0"/>
                        </a:spcAft>
                        <a:buNone/>
                      </a:pPr>
                      <a:r>
                        <a:t/>
                      </a:r>
                      <a:endParaRPr b="1"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User-friendly</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Concern feedback from potential user</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0525">
                <a:tc vMerge="1"/>
                <a:tc>
                  <a:txBody>
                    <a:bodyPr/>
                    <a:lstStyle/>
                    <a:p>
                      <a:pPr indent="0" lvl="0" marL="0" rtl="0" algn="l">
                        <a:spcBef>
                          <a:spcPts val="0"/>
                        </a:spcBef>
                        <a:spcAft>
                          <a:spcPts val="0"/>
                        </a:spcAft>
                        <a:buNone/>
                      </a:pPr>
                      <a:r>
                        <a:rPr lang="en" sz="1800">
                          <a:latin typeface="Lato"/>
                          <a:ea typeface="Lato"/>
                          <a:cs typeface="Lato"/>
                          <a:sym typeface="Lato"/>
                        </a:rPr>
                        <a:t>Cost/reliability</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Contract manufacturer</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spcBef>
                          <a:spcPts val="0"/>
                        </a:spcBef>
                        <a:spcAft>
                          <a:spcPts val="0"/>
                        </a:spcAft>
                        <a:buNone/>
                      </a:pPr>
                      <a:r>
                        <a:rPr b="1" lang="en" sz="1800">
                          <a:latin typeface="Lato"/>
                          <a:ea typeface="Lato"/>
                          <a:cs typeface="Lato"/>
                          <a:sym typeface="Lato"/>
                        </a:rPr>
                        <a:t>Clinical</a:t>
                      </a:r>
                      <a:endParaRPr b="1"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Multifactorial</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Target on particular group</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0525">
                <a:tc rowSpan="2">
                  <a:txBody>
                    <a:bodyPr/>
                    <a:lstStyle/>
                    <a:p>
                      <a:pPr indent="0" lvl="0" marL="0" rtl="0" algn="l">
                        <a:spcBef>
                          <a:spcPts val="0"/>
                        </a:spcBef>
                        <a:spcAft>
                          <a:spcPts val="0"/>
                        </a:spcAft>
                        <a:buNone/>
                      </a:pPr>
                      <a:r>
                        <a:rPr b="1" lang="en" sz="1800">
                          <a:latin typeface="Lato"/>
                          <a:ea typeface="Lato"/>
                          <a:cs typeface="Lato"/>
                          <a:sym typeface="Lato"/>
                        </a:rPr>
                        <a:t>Regulatory</a:t>
                      </a:r>
                      <a:endParaRPr b="1" sz="1800">
                        <a:latin typeface="Lato"/>
                        <a:ea typeface="Lato"/>
                        <a:cs typeface="Lato"/>
                        <a:sym typeface="Lato"/>
                      </a:endParaRPr>
                    </a:p>
                    <a:p>
                      <a:pPr indent="0" lvl="0" marL="0" rtl="0" algn="l">
                        <a:spcBef>
                          <a:spcPts val="0"/>
                        </a:spcBef>
                        <a:spcAft>
                          <a:spcPts val="0"/>
                        </a:spcAft>
                        <a:buNone/>
                      </a:pPr>
                      <a:r>
                        <a:t/>
                      </a:r>
                      <a:endParaRPr b="1"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Clinical-care process</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Collaboration with hospital</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0525">
                <a:tc vMerge="1"/>
                <a:tc>
                  <a:txBody>
                    <a:bodyPr/>
                    <a:lstStyle/>
                    <a:p>
                      <a:pPr indent="0" lvl="0" marL="0" rtl="0" algn="l">
                        <a:spcBef>
                          <a:spcPts val="0"/>
                        </a:spcBef>
                        <a:spcAft>
                          <a:spcPts val="0"/>
                        </a:spcAft>
                        <a:buNone/>
                      </a:pPr>
                      <a:r>
                        <a:rPr lang="en" sz="1800">
                          <a:latin typeface="Lato"/>
                          <a:ea typeface="Lato"/>
                          <a:cs typeface="Lato"/>
                          <a:sym typeface="Lato"/>
                        </a:rPr>
                        <a:t>Patient information</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Approval from </a:t>
                      </a:r>
                      <a:r>
                        <a:rPr lang="en" sz="1800">
                          <a:latin typeface="Lato"/>
                          <a:ea typeface="Lato"/>
                          <a:cs typeface="Lato"/>
                          <a:sym typeface="Lato"/>
                        </a:rPr>
                        <a:t>MOH</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375">
                <a:tc>
                  <a:txBody>
                    <a:bodyPr/>
                    <a:lstStyle/>
                    <a:p>
                      <a:pPr indent="0" lvl="0" marL="0" rtl="0" algn="l">
                        <a:spcBef>
                          <a:spcPts val="0"/>
                        </a:spcBef>
                        <a:spcAft>
                          <a:spcPts val="0"/>
                        </a:spcAft>
                        <a:buNone/>
                      </a:pPr>
                      <a:r>
                        <a:rPr b="1" lang="en" sz="1800">
                          <a:latin typeface="Lato"/>
                          <a:ea typeface="Lato"/>
                          <a:cs typeface="Lato"/>
                          <a:sym typeface="Lato"/>
                        </a:rPr>
                        <a:t>IP</a:t>
                      </a:r>
                      <a:endParaRPr b="1"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M</a:t>
                      </a:r>
                      <a:r>
                        <a:rPr lang="en" sz="1800">
                          <a:latin typeface="Lato"/>
                          <a:ea typeface="Lato"/>
                          <a:cs typeface="Lato"/>
                          <a:sym typeface="Lato"/>
                        </a:rPr>
                        <a:t>ultiple dispenser design</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Lato"/>
                          <a:ea typeface="Lato"/>
                          <a:cs typeface="Lato"/>
                          <a:sym typeface="Lato"/>
                        </a:rPr>
                        <a:t>Closest (US20160346167A1) </a:t>
                      </a:r>
                      <a:endParaRPr sz="18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0"/>
          <p:cNvSpPr txBox="1"/>
          <p:nvPr>
            <p:ph type="title"/>
          </p:nvPr>
        </p:nvSpPr>
        <p:spPr>
          <a:xfrm>
            <a:off x="730000" y="487000"/>
            <a:ext cx="4579800" cy="7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Plans Moving Ahead</a:t>
            </a:r>
            <a:endParaRPr/>
          </a:p>
        </p:txBody>
      </p:sp>
      <p:sp>
        <p:nvSpPr>
          <p:cNvPr id="622" name="Google Shape;622;p80"/>
          <p:cNvSpPr txBox="1"/>
          <p:nvPr/>
        </p:nvSpPr>
        <p:spPr>
          <a:xfrm>
            <a:off x="909200" y="1345200"/>
            <a:ext cx="7767300" cy="30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623" name="Google Shape;623;p80"/>
          <p:cNvGrpSpPr/>
          <p:nvPr/>
        </p:nvGrpSpPr>
        <p:grpSpPr>
          <a:xfrm>
            <a:off x="1087525" y="1574025"/>
            <a:ext cx="1834900" cy="3478425"/>
            <a:chOff x="1083025" y="1574025"/>
            <a:chExt cx="1834900" cy="3478425"/>
          </a:xfrm>
        </p:grpSpPr>
        <p:sp>
          <p:nvSpPr>
            <p:cNvPr id="624" name="Google Shape;624;p80"/>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2019</a:t>
              </a:r>
              <a:endParaRPr sz="800">
                <a:solidFill>
                  <a:srgbClr val="0C58D3"/>
                </a:solidFill>
                <a:latin typeface="Roboto"/>
                <a:ea typeface="Roboto"/>
                <a:cs typeface="Roboto"/>
                <a:sym typeface="Roboto"/>
              </a:endParaRPr>
            </a:p>
          </p:txBody>
        </p:sp>
        <p:sp>
          <p:nvSpPr>
            <p:cNvPr id="625" name="Google Shape;625;p80"/>
            <p:cNvSpPr txBox="1"/>
            <p:nvPr/>
          </p:nvSpPr>
          <p:spPr>
            <a:xfrm>
              <a:off x="1247975" y="2603850"/>
              <a:ext cx="1505100" cy="244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Product optimization and verification</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Proof of concept: </a:t>
              </a:r>
              <a:endParaRPr b="1" sz="1000">
                <a:solidFill>
                  <a:srgbClr val="0C58D3"/>
                </a:solidFill>
                <a:latin typeface="Roboto"/>
                <a:ea typeface="Roboto"/>
                <a:cs typeface="Roboto"/>
                <a:sym typeface="Roboto"/>
              </a:endParaRPr>
            </a:p>
            <a:p>
              <a:pPr indent="-292100" lvl="0" marL="457200" rtl="0" algn="l">
                <a:lnSpc>
                  <a:spcPct val="115000"/>
                </a:lnSpc>
                <a:spcBef>
                  <a:spcPts val="0"/>
                </a:spcBef>
                <a:spcAft>
                  <a:spcPts val="0"/>
                </a:spcAft>
                <a:buClr>
                  <a:srgbClr val="0C58D3"/>
                </a:buClr>
                <a:buSzPts val="1000"/>
                <a:buFont typeface="Roboto"/>
                <a:buChar char="-"/>
              </a:pPr>
              <a:r>
                <a:rPr b="1" lang="en" sz="1000">
                  <a:solidFill>
                    <a:srgbClr val="0C58D3"/>
                  </a:solidFill>
                  <a:latin typeface="Roboto"/>
                  <a:ea typeface="Roboto"/>
                  <a:cs typeface="Roboto"/>
                  <a:sym typeface="Roboto"/>
                </a:rPr>
                <a:t>Pilot studies </a:t>
              </a:r>
              <a:endParaRPr b="1" sz="1000">
                <a:solidFill>
                  <a:srgbClr val="0C58D3"/>
                </a:solidFill>
                <a:latin typeface="Roboto"/>
                <a:ea typeface="Roboto"/>
                <a:cs typeface="Roboto"/>
                <a:sym typeface="Roboto"/>
              </a:endParaRPr>
            </a:p>
            <a:p>
              <a:pPr indent="-292100" lvl="0" marL="457200" rtl="0" algn="l">
                <a:lnSpc>
                  <a:spcPct val="115000"/>
                </a:lnSpc>
                <a:spcBef>
                  <a:spcPts val="0"/>
                </a:spcBef>
                <a:spcAft>
                  <a:spcPts val="0"/>
                </a:spcAft>
                <a:buClr>
                  <a:srgbClr val="0C58D3"/>
                </a:buClr>
                <a:buSzPts val="1000"/>
                <a:buFont typeface="Roboto"/>
                <a:buChar char="-"/>
              </a:pPr>
              <a:r>
                <a:rPr b="1" lang="en" sz="1000">
                  <a:solidFill>
                    <a:srgbClr val="0C58D3"/>
                  </a:solidFill>
                  <a:latin typeface="Roboto"/>
                  <a:ea typeface="Roboto"/>
                  <a:cs typeface="Roboto"/>
                  <a:sym typeface="Roboto"/>
                </a:rPr>
                <a:t>Pivotal clinical trials to prove efficacy</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Process Development kiv Standards</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Linking up with </a:t>
              </a:r>
              <a:r>
                <a:rPr b="1" lang="en" sz="1000">
                  <a:solidFill>
                    <a:srgbClr val="0C58D3"/>
                  </a:solidFill>
                  <a:latin typeface="Roboto"/>
                  <a:ea typeface="Roboto"/>
                  <a:cs typeface="Roboto"/>
                  <a:sym typeface="Roboto"/>
                </a:rPr>
                <a:t>hospitals &amp; polyclinics  </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IP input and documentation</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p:txBody>
        </p:sp>
        <p:cxnSp>
          <p:nvCxnSpPr>
            <p:cNvPr id="626" name="Google Shape;626;p80"/>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627" name="Google Shape;627;p80"/>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28" name="Google Shape;628;p80"/>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80"/>
          <p:cNvGrpSpPr/>
          <p:nvPr/>
        </p:nvGrpSpPr>
        <p:grpSpPr>
          <a:xfrm>
            <a:off x="2796474" y="1574025"/>
            <a:ext cx="1834900" cy="2607750"/>
            <a:chOff x="1083025" y="1574025"/>
            <a:chExt cx="1834900" cy="2607750"/>
          </a:xfrm>
        </p:grpSpPr>
        <p:sp>
          <p:nvSpPr>
            <p:cNvPr id="630" name="Google Shape;630;p80"/>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2020</a:t>
              </a:r>
              <a:endParaRPr sz="800">
                <a:solidFill>
                  <a:srgbClr val="0C58D3"/>
                </a:solidFill>
                <a:latin typeface="Roboto"/>
                <a:ea typeface="Roboto"/>
                <a:cs typeface="Roboto"/>
                <a:sym typeface="Roboto"/>
              </a:endParaRPr>
            </a:p>
          </p:txBody>
        </p:sp>
        <p:sp>
          <p:nvSpPr>
            <p:cNvPr id="631" name="Google Shape;631;p80"/>
            <p:cNvSpPr txBox="1"/>
            <p:nvPr/>
          </p:nvSpPr>
          <p:spPr>
            <a:xfrm>
              <a:off x="1207526" y="2614275"/>
              <a:ext cx="1585800" cy="156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0C58D3"/>
                  </a:solidFill>
                  <a:latin typeface="Roboto"/>
                  <a:ea typeface="Roboto"/>
                  <a:cs typeface="Roboto"/>
                  <a:sym typeface="Roboto"/>
                </a:rPr>
                <a:t>Process Validation</a:t>
              </a:r>
              <a:endParaRPr b="1" sz="1000">
                <a:solidFill>
                  <a:srgbClr val="0C58D3"/>
                </a:solidFill>
                <a:latin typeface="Roboto"/>
                <a:ea typeface="Roboto"/>
                <a:cs typeface="Roboto"/>
                <a:sym typeface="Roboto"/>
              </a:endParaRPr>
            </a:p>
            <a:p>
              <a:pPr indent="0" lvl="0" marL="0" rtl="0" algn="l">
                <a:lnSpc>
                  <a:spcPct val="100000"/>
                </a:lnSpc>
                <a:spcBef>
                  <a:spcPts val="0"/>
                </a:spcBef>
                <a:spcAft>
                  <a:spcPts val="0"/>
                </a:spcAft>
                <a:buNone/>
              </a:pPr>
              <a:r>
                <a:rPr b="1" lang="en" sz="1000">
                  <a:solidFill>
                    <a:srgbClr val="0C58D3"/>
                  </a:solidFill>
                  <a:latin typeface="Roboto"/>
                  <a:ea typeface="Roboto"/>
                  <a:cs typeface="Roboto"/>
                  <a:sym typeface="Roboto"/>
                </a:rPr>
                <a:t>Supply Chain Development  </a:t>
              </a:r>
              <a:endParaRPr b="1" sz="1000">
                <a:solidFill>
                  <a:srgbClr val="0C58D3"/>
                </a:solidFill>
                <a:latin typeface="Roboto"/>
                <a:ea typeface="Roboto"/>
                <a:cs typeface="Roboto"/>
                <a:sym typeface="Roboto"/>
              </a:endParaRPr>
            </a:p>
            <a:p>
              <a:pPr indent="0" lvl="0" marL="0" rtl="0" algn="l">
                <a:lnSpc>
                  <a:spcPct val="100000"/>
                </a:lnSpc>
                <a:spcBef>
                  <a:spcPts val="0"/>
                </a:spcBef>
                <a:spcAft>
                  <a:spcPts val="0"/>
                </a:spcAft>
                <a:buNone/>
              </a:pPr>
              <a:r>
                <a:rPr b="1" lang="en" sz="1000">
                  <a:solidFill>
                    <a:srgbClr val="0C58D3"/>
                  </a:solidFill>
                  <a:latin typeface="Roboto"/>
                  <a:ea typeface="Roboto"/>
                  <a:cs typeface="Roboto"/>
                  <a:sym typeface="Roboto"/>
                </a:rPr>
                <a:t>Regulatory submissions</a:t>
              </a:r>
              <a:endParaRPr b="1" sz="1000">
                <a:solidFill>
                  <a:srgbClr val="0C58D3"/>
                </a:solidFill>
                <a:latin typeface="Roboto"/>
                <a:ea typeface="Roboto"/>
                <a:cs typeface="Roboto"/>
                <a:sym typeface="Roboto"/>
              </a:endParaRPr>
            </a:p>
            <a:p>
              <a:pPr indent="0" lvl="0" marL="0" rtl="0" algn="l">
                <a:lnSpc>
                  <a:spcPct val="100000"/>
                </a:lnSpc>
                <a:spcBef>
                  <a:spcPts val="0"/>
                </a:spcBef>
                <a:spcAft>
                  <a:spcPts val="0"/>
                </a:spcAft>
                <a:buNone/>
              </a:pPr>
              <a:r>
                <a:rPr b="1" lang="en" sz="1000">
                  <a:solidFill>
                    <a:srgbClr val="0C58D3"/>
                  </a:solidFill>
                  <a:latin typeface="Roboto"/>
                  <a:ea typeface="Roboto"/>
                  <a:cs typeface="Roboto"/>
                  <a:sym typeface="Roboto"/>
                </a:rPr>
                <a:t>Design and Packaging</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p:txBody>
        </p:sp>
        <p:cxnSp>
          <p:nvCxnSpPr>
            <p:cNvPr id="632" name="Google Shape;632;p80"/>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633" name="Google Shape;633;p80"/>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4" name="Google Shape;634;p80"/>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80"/>
          <p:cNvGrpSpPr/>
          <p:nvPr/>
        </p:nvGrpSpPr>
        <p:grpSpPr>
          <a:xfrm>
            <a:off x="4508319" y="1573314"/>
            <a:ext cx="1834900" cy="1476225"/>
            <a:chOff x="1083025" y="1574025"/>
            <a:chExt cx="1834900" cy="1476225"/>
          </a:xfrm>
        </p:grpSpPr>
        <p:sp>
          <p:nvSpPr>
            <p:cNvPr id="636" name="Google Shape;636;p80"/>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2021</a:t>
              </a:r>
              <a:endParaRPr sz="800">
                <a:solidFill>
                  <a:srgbClr val="858585"/>
                </a:solidFill>
                <a:latin typeface="Roboto"/>
                <a:ea typeface="Roboto"/>
                <a:cs typeface="Roboto"/>
                <a:sym typeface="Roboto"/>
              </a:endParaRPr>
            </a:p>
          </p:txBody>
        </p:sp>
        <p:sp>
          <p:nvSpPr>
            <p:cNvPr id="637" name="Google Shape;637;p80"/>
            <p:cNvSpPr txBox="1"/>
            <p:nvPr/>
          </p:nvSpPr>
          <p:spPr>
            <a:xfrm>
              <a:off x="1248625" y="2603850"/>
              <a:ext cx="15051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858585"/>
                  </a:solidFill>
                  <a:latin typeface="Roboto"/>
                  <a:ea typeface="Roboto"/>
                  <a:cs typeface="Roboto"/>
                  <a:sym typeface="Roboto"/>
                </a:rPr>
                <a:t>Salesforce recruitment and training</a:t>
              </a:r>
              <a:endParaRPr b="1" sz="1000">
                <a:solidFill>
                  <a:srgbClr val="858585"/>
                </a:solidFill>
                <a:latin typeface="Roboto"/>
                <a:ea typeface="Roboto"/>
                <a:cs typeface="Roboto"/>
                <a:sym typeface="Roboto"/>
              </a:endParaRPr>
            </a:p>
            <a:p>
              <a:pPr indent="0" lvl="0" marL="0" rtl="0" algn="l">
                <a:lnSpc>
                  <a:spcPct val="100000"/>
                </a:lnSpc>
                <a:spcBef>
                  <a:spcPts val="0"/>
                </a:spcBef>
                <a:spcAft>
                  <a:spcPts val="0"/>
                </a:spcAft>
                <a:buNone/>
              </a:pPr>
              <a:r>
                <a:rPr b="1" lang="en" sz="1000">
                  <a:solidFill>
                    <a:srgbClr val="858585"/>
                  </a:solidFill>
                  <a:latin typeface="Roboto"/>
                  <a:ea typeface="Roboto"/>
                  <a:cs typeface="Roboto"/>
                  <a:sym typeface="Roboto"/>
                </a:rPr>
                <a:t>Product </a:t>
              </a:r>
              <a:r>
                <a:rPr b="1" lang="en" sz="1000">
                  <a:solidFill>
                    <a:srgbClr val="858585"/>
                  </a:solidFill>
                  <a:latin typeface="Roboto"/>
                  <a:ea typeface="Roboto"/>
                  <a:cs typeface="Roboto"/>
                  <a:sym typeface="Roboto"/>
                </a:rPr>
                <a:t>Introduction and Sales Initialization (25 months after concept generation) </a:t>
              </a:r>
              <a:endParaRPr b="1" sz="1000">
                <a:solidFill>
                  <a:srgbClr val="858585"/>
                </a:solidFill>
                <a:latin typeface="Roboto"/>
                <a:ea typeface="Roboto"/>
                <a:cs typeface="Roboto"/>
                <a:sym typeface="Roboto"/>
              </a:endParaRPr>
            </a:p>
          </p:txBody>
        </p:sp>
        <p:cxnSp>
          <p:nvCxnSpPr>
            <p:cNvPr id="638" name="Google Shape;638;p80"/>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639" name="Google Shape;639;p8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40" name="Google Shape;640;p8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80"/>
          <p:cNvGrpSpPr/>
          <p:nvPr/>
        </p:nvGrpSpPr>
        <p:grpSpPr>
          <a:xfrm>
            <a:off x="6221583" y="1573303"/>
            <a:ext cx="1834900" cy="1567400"/>
            <a:chOff x="1083025" y="1574025"/>
            <a:chExt cx="1834900" cy="1567400"/>
          </a:xfrm>
        </p:grpSpPr>
        <p:sp>
          <p:nvSpPr>
            <p:cNvPr id="642" name="Google Shape;642;p80"/>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2022</a:t>
              </a:r>
              <a:endParaRPr sz="800">
                <a:solidFill>
                  <a:srgbClr val="858585"/>
                </a:solidFill>
                <a:latin typeface="Roboto"/>
                <a:ea typeface="Roboto"/>
                <a:cs typeface="Roboto"/>
                <a:sym typeface="Roboto"/>
              </a:endParaRPr>
            </a:p>
          </p:txBody>
        </p:sp>
        <p:sp>
          <p:nvSpPr>
            <p:cNvPr id="643" name="Google Shape;643;p8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Product to become profitable</a:t>
              </a:r>
              <a:endParaRPr b="1" sz="1000">
                <a:solidFill>
                  <a:srgbClr val="858585"/>
                </a:solidFill>
                <a:latin typeface="Roboto"/>
                <a:ea typeface="Roboto"/>
                <a:cs typeface="Roboto"/>
                <a:sym typeface="Roboto"/>
              </a:endParaRPr>
            </a:p>
          </p:txBody>
        </p:sp>
        <p:cxnSp>
          <p:nvCxnSpPr>
            <p:cNvPr id="644" name="Google Shape;644;p80"/>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645" name="Google Shape;645;p8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46" name="Google Shape;646;p8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1"/>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Team</a:t>
            </a:r>
            <a:endParaRPr/>
          </a:p>
        </p:txBody>
      </p:sp>
      <p:pic>
        <p:nvPicPr>
          <p:cNvPr id="652" name="Google Shape;652;p81"/>
          <p:cNvPicPr preferRelativeResize="0"/>
          <p:nvPr/>
        </p:nvPicPr>
        <p:blipFill>
          <a:blip r:embed="rId3">
            <a:alphaModFix/>
          </a:blip>
          <a:stretch>
            <a:fillRect/>
          </a:stretch>
        </p:blipFill>
        <p:spPr>
          <a:xfrm>
            <a:off x="2489200" y="857250"/>
            <a:ext cx="4572000" cy="3429000"/>
          </a:xfrm>
          <a:prstGeom prst="rect">
            <a:avLst/>
          </a:prstGeom>
          <a:noFill/>
          <a:ln>
            <a:noFill/>
          </a:ln>
        </p:spPr>
      </p:pic>
      <p:sp>
        <p:nvSpPr>
          <p:cNvPr id="653" name="Google Shape;653;p81"/>
          <p:cNvSpPr txBox="1"/>
          <p:nvPr/>
        </p:nvSpPr>
        <p:spPr>
          <a:xfrm>
            <a:off x="1384300" y="4286250"/>
            <a:ext cx="72390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Vincent Zhang (Global Business Director), Vignes Muthukumaran (Head of Operations), Kranthi Bannuru (Chief Technology Officer), Alex Yufei (R&amp;D &amp; Clinical Trials Director), Susan Song (Chief Design Director), Gary Lee (Chief Executive Officer)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Q &amp; 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2" name="Shape 662"/>
        <p:cNvGrpSpPr/>
        <p:nvPr/>
      </p:nvGrpSpPr>
      <p:grpSpPr>
        <a:xfrm>
          <a:off x="0" y="0"/>
          <a:ext cx="0" cy="0"/>
          <a:chOff x="0" y="0"/>
          <a:chExt cx="0" cy="0"/>
        </a:xfrm>
      </p:grpSpPr>
      <p:sp>
        <p:nvSpPr>
          <p:cNvPr id="663" name="Google Shape;663;p83"/>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Intellectual Property (Optional)</a:t>
            </a:r>
            <a:endParaRPr/>
          </a:p>
        </p:txBody>
      </p:sp>
      <p:sp>
        <p:nvSpPr>
          <p:cNvPr id="664" name="Google Shape;664;p83"/>
          <p:cNvSpPr txBox="1"/>
          <p:nvPr/>
        </p:nvSpPr>
        <p:spPr>
          <a:xfrm>
            <a:off x="11362775" y="2498900"/>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3"/>
          <p:cNvSpPr/>
          <p:nvPr/>
        </p:nvSpPr>
        <p:spPr>
          <a:xfrm>
            <a:off x="5345200" y="2616575"/>
            <a:ext cx="789900" cy="235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666" name="Google Shape;666;p83"/>
          <p:cNvSpPr txBox="1"/>
          <p:nvPr/>
        </p:nvSpPr>
        <p:spPr>
          <a:xfrm>
            <a:off x="795250" y="1346800"/>
            <a:ext cx="63876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only highlight parts relevant to our product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2"/>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Case Study</a:t>
            </a:r>
            <a:endParaRPr/>
          </a:p>
        </p:txBody>
      </p:sp>
      <p:sp>
        <p:nvSpPr>
          <p:cNvPr id="378" name="Google Shape;378;p62"/>
          <p:cNvSpPr txBox="1"/>
          <p:nvPr/>
        </p:nvSpPr>
        <p:spPr>
          <a:xfrm>
            <a:off x="2177675" y="2272825"/>
            <a:ext cx="875100" cy="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idx="1" type="body"/>
          </p:nvPr>
        </p:nvSpPr>
        <p:spPr>
          <a:xfrm>
            <a:off x="379809" y="371475"/>
            <a:ext cx="8411700" cy="754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i="0" lang="en" sz="2100" u="none" cap="none" strike="noStrike">
                <a:solidFill>
                  <a:schemeClr val="dk1"/>
                </a:solidFill>
                <a:latin typeface="Lato"/>
                <a:ea typeface="Lato"/>
                <a:cs typeface="Lato"/>
                <a:sym typeface="Lato"/>
              </a:rPr>
              <a:t>“Yes, doc. I take your medicine everyday!” </a:t>
            </a:r>
            <a:endParaRPr>
              <a:latin typeface="Lato"/>
              <a:ea typeface="Lato"/>
              <a:cs typeface="Lato"/>
              <a:sym typeface="Lato"/>
            </a:endParaRPr>
          </a:p>
          <a:p>
            <a:pPr indent="0" lvl="0" marL="0" marR="0" rtl="0" algn="l">
              <a:lnSpc>
                <a:spcPct val="90000"/>
              </a:lnSpc>
              <a:spcBef>
                <a:spcPts val="800"/>
              </a:spcBef>
              <a:spcAft>
                <a:spcPts val="0"/>
              </a:spcAft>
              <a:buClr>
                <a:schemeClr val="dk1"/>
              </a:buClr>
              <a:buSzPts val="2100"/>
              <a:buFont typeface="Calibri"/>
              <a:buNone/>
            </a:pPr>
            <a:r>
              <a:t/>
            </a:r>
            <a:endParaRPr b="1" i="0" sz="2100" u="none" cap="none" strike="noStrike">
              <a:solidFill>
                <a:schemeClr val="dk1"/>
              </a:solidFill>
              <a:latin typeface="Calibri"/>
              <a:ea typeface="Calibri"/>
              <a:cs typeface="Calibri"/>
              <a:sym typeface="Calibri"/>
            </a:endParaRPr>
          </a:p>
          <a:p>
            <a:pPr indent="0" lvl="0" marL="0" marR="0" rtl="0" algn="l">
              <a:lnSpc>
                <a:spcPct val="90000"/>
              </a:lnSpc>
              <a:spcBef>
                <a:spcPts val="800"/>
              </a:spcBef>
              <a:spcAft>
                <a:spcPts val="0"/>
              </a:spcAft>
              <a:buClr>
                <a:schemeClr val="dk1"/>
              </a:buClr>
              <a:buSzPts val="2100"/>
              <a:buFont typeface="Calibri"/>
              <a:buNone/>
            </a:pPr>
            <a:r>
              <a:t/>
            </a:r>
            <a:endParaRPr b="1" i="0" sz="2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2100" u="none" cap="none" strike="noStrike">
              <a:solidFill>
                <a:schemeClr val="dk1"/>
              </a:solidFill>
              <a:latin typeface="Calibri"/>
              <a:ea typeface="Calibri"/>
              <a:cs typeface="Calibri"/>
              <a:sym typeface="Calibri"/>
            </a:endParaRPr>
          </a:p>
        </p:txBody>
      </p:sp>
      <p:pic>
        <p:nvPicPr>
          <p:cNvPr id="384" name="Google Shape;384;p63"/>
          <p:cNvPicPr preferRelativeResize="0"/>
          <p:nvPr/>
        </p:nvPicPr>
        <p:blipFill rotWithShape="1">
          <a:blip r:embed="rId3">
            <a:alphaModFix/>
          </a:blip>
          <a:srcRect b="0" l="0" r="0" t="0"/>
          <a:stretch/>
        </p:blipFill>
        <p:spPr>
          <a:xfrm>
            <a:off x="5616178" y="1066800"/>
            <a:ext cx="1847850" cy="3438525"/>
          </a:xfrm>
          <a:prstGeom prst="rect">
            <a:avLst/>
          </a:prstGeom>
          <a:noFill/>
          <a:ln>
            <a:noFill/>
          </a:ln>
        </p:spPr>
      </p:pic>
      <p:pic>
        <p:nvPicPr>
          <p:cNvPr id="385" name="Google Shape;385;p63"/>
          <p:cNvPicPr preferRelativeResize="0"/>
          <p:nvPr/>
        </p:nvPicPr>
        <p:blipFill>
          <a:blip r:embed="rId4">
            <a:alphaModFix/>
          </a:blip>
          <a:stretch>
            <a:fillRect/>
          </a:stretch>
        </p:blipFill>
        <p:spPr>
          <a:xfrm>
            <a:off x="1926975" y="1066806"/>
            <a:ext cx="1847850" cy="32550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4"/>
          <p:cNvPicPr preferRelativeResize="0"/>
          <p:nvPr/>
        </p:nvPicPr>
        <p:blipFill rotWithShape="1">
          <a:blip r:embed="rId3">
            <a:alphaModFix/>
          </a:blip>
          <a:srcRect b="0" l="0" r="0" t="0"/>
          <a:stretch/>
        </p:blipFill>
        <p:spPr>
          <a:xfrm>
            <a:off x="956072" y="3378994"/>
            <a:ext cx="1901426" cy="1464468"/>
          </a:xfrm>
          <a:prstGeom prst="rect">
            <a:avLst/>
          </a:prstGeom>
          <a:noFill/>
          <a:ln>
            <a:noFill/>
          </a:ln>
        </p:spPr>
      </p:pic>
      <p:pic>
        <p:nvPicPr>
          <p:cNvPr id="391" name="Google Shape;391;p64"/>
          <p:cNvPicPr preferRelativeResize="0"/>
          <p:nvPr/>
        </p:nvPicPr>
        <p:blipFill rotWithShape="1">
          <a:blip r:embed="rId4">
            <a:alphaModFix/>
          </a:blip>
          <a:srcRect b="0" l="0" r="0" t="0"/>
          <a:stretch/>
        </p:blipFill>
        <p:spPr>
          <a:xfrm>
            <a:off x="992981" y="1994296"/>
            <a:ext cx="1827609" cy="1290638"/>
          </a:xfrm>
          <a:prstGeom prst="rect">
            <a:avLst/>
          </a:prstGeom>
          <a:noFill/>
          <a:ln>
            <a:noFill/>
          </a:ln>
        </p:spPr>
      </p:pic>
      <p:pic>
        <p:nvPicPr>
          <p:cNvPr id="392" name="Google Shape;392;p64"/>
          <p:cNvPicPr preferRelativeResize="0"/>
          <p:nvPr/>
        </p:nvPicPr>
        <p:blipFill rotWithShape="1">
          <a:blip r:embed="rId5">
            <a:alphaModFix/>
          </a:blip>
          <a:srcRect b="0" l="0" r="0" t="0"/>
          <a:stretch/>
        </p:blipFill>
        <p:spPr>
          <a:xfrm>
            <a:off x="5214938" y="823913"/>
            <a:ext cx="1429940" cy="1121569"/>
          </a:xfrm>
          <a:prstGeom prst="rect">
            <a:avLst/>
          </a:prstGeom>
          <a:noFill/>
          <a:ln>
            <a:noFill/>
          </a:ln>
        </p:spPr>
      </p:pic>
      <p:pic>
        <p:nvPicPr>
          <p:cNvPr id="393" name="Google Shape;393;p64"/>
          <p:cNvPicPr preferRelativeResize="0"/>
          <p:nvPr/>
        </p:nvPicPr>
        <p:blipFill rotWithShape="1">
          <a:blip r:embed="rId6">
            <a:alphaModFix/>
          </a:blip>
          <a:srcRect b="0" l="0" r="0" t="0"/>
          <a:stretch/>
        </p:blipFill>
        <p:spPr>
          <a:xfrm>
            <a:off x="5148263" y="2114550"/>
            <a:ext cx="1713309" cy="1264444"/>
          </a:xfrm>
          <a:prstGeom prst="rect">
            <a:avLst/>
          </a:prstGeom>
          <a:noFill/>
          <a:ln>
            <a:noFill/>
          </a:ln>
        </p:spPr>
      </p:pic>
      <p:pic>
        <p:nvPicPr>
          <p:cNvPr id="394" name="Google Shape;394;p64"/>
          <p:cNvPicPr preferRelativeResize="0"/>
          <p:nvPr/>
        </p:nvPicPr>
        <p:blipFill rotWithShape="1">
          <a:blip r:embed="rId7">
            <a:alphaModFix/>
          </a:blip>
          <a:srcRect b="0" l="0" r="0" t="0"/>
          <a:stretch/>
        </p:blipFill>
        <p:spPr>
          <a:xfrm>
            <a:off x="5148263" y="3606403"/>
            <a:ext cx="2044303" cy="1237059"/>
          </a:xfrm>
          <a:prstGeom prst="rect">
            <a:avLst/>
          </a:prstGeom>
          <a:noFill/>
          <a:ln>
            <a:noFill/>
          </a:ln>
        </p:spPr>
      </p:pic>
      <p:sp>
        <p:nvSpPr>
          <p:cNvPr id="395" name="Google Shape;395;p64"/>
          <p:cNvSpPr txBox="1"/>
          <p:nvPr/>
        </p:nvSpPr>
        <p:spPr>
          <a:xfrm>
            <a:off x="3094434" y="1084659"/>
            <a:ext cx="1820400" cy="691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White round tablet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白色药元</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Calibri"/>
                <a:ea typeface="Calibri"/>
                <a:cs typeface="Calibri"/>
                <a:sym typeface="Calibri"/>
              </a:rPr>
              <a:t>Tablet Putih</a:t>
            </a:r>
            <a:endParaRPr sz="1100"/>
          </a:p>
        </p:txBody>
      </p:sp>
      <p:sp>
        <p:nvSpPr>
          <p:cNvPr id="396" name="Google Shape;396;p64"/>
          <p:cNvSpPr txBox="1"/>
          <p:nvPr/>
        </p:nvSpPr>
        <p:spPr>
          <a:xfrm>
            <a:off x="3094434" y="3819525"/>
            <a:ext cx="1820400" cy="691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White round tablet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白色药元</a:t>
            </a:r>
            <a:endParaRPr sz="1100"/>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Tablet Putih</a:t>
            </a:r>
            <a:endParaRPr sz="1100"/>
          </a:p>
        </p:txBody>
      </p:sp>
      <p:sp>
        <p:nvSpPr>
          <p:cNvPr id="397" name="Google Shape;397;p64"/>
          <p:cNvSpPr txBox="1"/>
          <p:nvPr/>
        </p:nvSpPr>
        <p:spPr>
          <a:xfrm>
            <a:off x="6972300" y="1084659"/>
            <a:ext cx="1821600" cy="691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White tablet</a:t>
            </a:r>
            <a:endParaRPr sz="1100"/>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白色药元</a:t>
            </a:r>
            <a:endParaRPr sz="1100"/>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Tablet Putih</a:t>
            </a:r>
            <a:endParaRPr sz="1100"/>
          </a:p>
        </p:txBody>
      </p:sp>
      <p:sp>
        <p:nvSpPr>
          <p:cNvPr id="398" name="Google Shape;398;p64"/>
          <p:cNvSpPr txBox="1"/>
          <p:nvPr/>
        </p:nvSpPr>
        <p:spPr>
          <a:xfrm>
            <a:off x="7019925" y="2294334"/>
            <a:ext cx="1820400" cy="691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White round tablet</a:t>
            </a:r>
            <a:endParaRPr sz="1100"/>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白色药元</a:t>
            </a:r>
            <a:endParaRPr sz="1100"/>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Tablet Putih</a:t>
            </a:r>
            <a:endParaRPr sz="1100"/>
          </a:p>
        </p:txBody>
      </p:sp>
      <p:sp>
        <p:nvSpPr>
          <p:cNvPr id="399" name="Google Shape;399;p64"/>
          <p:cNvSpPr txBox="1"/>
          <p:nvPr/>
        </p:nvSpPr>
        <p:spPr>
          <a:xfrm>
            <a:off x="7060406" y="3819525"/>
            <a:ext cx="1820400" cy="691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White round tablet </a:t>
            </a:r>
            <a:endParaRPr sz="1100"/>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白色药元</a:t>
            </a:r>
            <a:endParaRPr sz="1100"/>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Tablet Putih</a:t>
            </a:r>
            <a:endParaRPr sz="1100"/>
          </a:p>
        </p:txBody>
      </p:sp>
      <p:sp>
        <p:nvSpPr>
          <p:cNvPr id="400" name="Google Shape;400;p64"/>
          <p:cNvSpPr txBox="1"/>
          <p:nvPr/>
        </p:nvSpPr>
        <p:spPr>
          <a:xfrm>
            <a:off x="3094434" y="2315765"/>
            <a:ext cx="1820400" cy="898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Re round tablet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红色药元</a:t>
            </a:r>
            <a:endParaRPr sz="1100"/>
          </a:p>
          <a:p>
            <a:pPr indent="0" lvl="0" marL="0" marR="0" rtl="0" algn="l">
              <a:lnSpc>
                <a:spcPct val="100000"/>
              </a:lnSpc>
              <a:spcBef>
                <a:spcPts val="0"/>
              </a:spcBef>
              <a:spcAft>
                <a:spcPts val="0"/>
              </a:spcAft>
              <a:buClr>
                <a:schemeClr val="dk1"/>
              </a:buClr>
              <a:buSzPts val="1400"/>
              <a:buFont typeface="Calibri"/>
              <a:buNone/>
            </a:pPr>
            <a:r>
              <a:rPr b="0" i="0" lang="en" sz="1400" u="none" cap="none" strike="noStrike">
                <a:solidFill>
                  <a:schemeClr val="dk1"/>
                </a:solidFill>
                <a:latin typeface="Calibri"/>
                <a:ea typeface="Calibri"/>
                <a:cs typeface="Calibri"/>
                <a:sym typeface="Calibri"/>
              </a:rPr>
              <a:t>Tablet Merah</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400">
              <a:solidFill>
                <a:schemeClr val="dk1"/>
              </a:solidFill>
              <a:latin typeface="Calibri"/>
              <a:ea typeface="Calibri"/>
              <a:cs typeface="Calibri"/>
              <a:sym typeface="Calibri"/>
            </a:endParaRPr>
          </a:p>
        </p:txBody>
      </p:sp>
      <p:sp>
        <p:nvSpPr>
          <p:cNvPr id="401" name="Google Shape;401;p64"/>
          <p:cNvSpPr txBox="1"/>
          <p:nvPr>
            <p:ph idx="1" type="body"/>
          </p:nvPr>
        </p:nvSpPr>
        <p:spPr>
          <a:xfrm>
            <a:off x="379809" y="371475"/>
            <a:ext cx="8411700" cy="754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lang="en" sz="2100">
                <a:solidFill>
                  <a:schemeClr val="dk1"/>
                </a:solidFill>
                <a:latin typeface="Calibri"/>
                <a:ea typeface="Calibri"/>
                <a:cs typeface="Calibri"/>
                <a:sym typeface="Calibri"/>
              </a:rPr>
              <a:t>“Doc, how many of the white round tablet should I take?” </a:t>
            </a:r>
            <a:endParaRPr/>
          </a:p>
          <a:p>
            <a:pPr indent="0" lvl="0" marL="0" marR="0" rtl="0" algn="l">
              <a:lnSpc>
                <a:spcPct val="90000"/>
              </a:lnSpc>
              <a:spcBef>
                <a:spcPts val="800"/>
              </a:spcBef>
              <a:spcAft>
                <a:spcPts val="0"/>
              </a:spcAft>
              <a:buClr>
                <a:schemeClr val="dk1"/>
              </a:buClr>
              <a:buSzPts val="2100"/>
              <a:buFont typeface="Calibri"/>
              <a:buNone/>
            </a:pPr>
            <a:r>
              <a:t/>
            </a:r>
            <a:endParaRPr b="1" sz="2100">
              <a:solidFill>
                <a:schemeClr val="dk1"/>
              </a:solidFill>
              <a:latin typeface="Calibri"/>
              <a:ea typeface="Calibri"/>
              <a:cs typeface="Calibri"/>
              <a:sym typeface="Calibri"/>
            </a:endParaRPr>
          </a:p>
          <a:p>
            <a:pPr indent="0" lvl="0" marL="0" marR="0" rtl="0" algn="l">
              <a:lnSpc>
                <a:spcPct val="90000"/>
              </a:lnSpc>
              <a:spcBef>
                <a:spcPts val="800"/>
              </a:spcBef>
              <a:spcAft>
                <a:spcPts val="0"/>
              </a:spcAft>
              <a:buClr>
                <a:schemeClr val="dk1"/>
              </a:buClr>
              <a:buSzPts val="2100"/>
              <a:buFont typeface="Calibri"/>
              <a:buNone/>
            </a:pPr>
            <a:r>
              <a:t/>
            </a:r>
            <a:endParaRPr b="1" sz="21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2100">
              <a:solidFill>
                <a:schemeClr val="dk1"/>
              </a:solidFill>
              <a:latin typeface="Calibri"/>
              <a:ea typeface="Calibri"/>
              <a:cs typeface="Calibri"/>
              <a:sym typeface="Calibri"/>
            </a:endParaRPr>
          </a:p>
        </p:txBody>
      </p:sp>
      <p:pic>
        <p:nvPicPr>
          <p:cNvPr id="402" name="Google Shape;402;p64"/>
          <p:cNvPicPr preferRelativeResize="0"/>
          <p:nvPr/>
        </p:nvPicPr>
        <p:blipFill>
          <a:blip r:embed="rId8">
            <a:alphaModFix/>
          </a:blip>
          <a:stretch>
            <a:fillRect/>
          </a:stretch>
        </p:blipFill>
        <p:spPr>
          <a:xfrm>
            <a:off x="685200" y="794138"/>
            <a:ext cx="2443163" cy="15001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p:nvPr/>
        </p:nvSpPr>
        <p:spPr>
          <a:xfrm>
            <a:off x="-2406100" y="1316375"/>
            <a:ext cx="7868400" cy="2810700"/>
          </a:xfrm>
          <a:prstGeom prst="rect">
            <a:avLst/>
          </a:prstGeom>
          <a:noFill/>
          <a:ln>
            <a:noFill/>
          </a:ln>
        </p:spPr>
        <p:txBody>
          <a:bodyPr anchorCtr="0" anchor="t" bIns="34275" lIns="68575" spcFirstLastPara="1" rIns="68575" wrap="square" tIns="34275">
            <a:noAutofit/>
          </a:bodyPr>
          <a:lstStyle/>
          <a:p>
            <a:pPr indent="0" lvl="0" marL="457200" marR="0" rtl="0" algn="l">
              <a:lnSpc>
                <a:spcPct val="100000"/>
              </a:lnSpc>
              <a:spcBef>
                <a:spcPts val="0"/>
              </a:spcBef>
              <a:spcAft>
                <a:spcPts val="0"/>
              </a:spcAft>
              <a:buNone/>
            </a:pPr>
            <a:r>
              <a:t/>
            </a:r>
            <a:endParaRPr b="0" i="0" sz="1400" u="none" cap="none" strike="noStrike">
              <a:solidFill>
                <a:schemeClr val="accent1"/>
              </a:solidFill>
              <a:latin typeface="Lato"/>
              <a:ea typeface="Lato"/>
              <a:cs typeface="Lato"/>
              <a:sym typeface="Lato"/>
            </a:endParaRPr>
          </a:p>
        </p:txBody>
      </p:sp>
      <p:sp>
        <p:nvSpPr>
          <p:cNvPr id="408" name="Google Shape;408;p65"/>
          <p:cNvSpPr txBox="1"/>
          <p:nvPr>
            <p:ph type="title"/>
          </p:nvPr>
        </p:nvSpPr>
        <p:spPr>
          <a:xfrm>
            <a:off x="727650" y="5715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Market Size: over 1 Billion SGD annually</a:t>
            </a:r>
            <a:endParaRPr/>
          </a:p>
        </p:txBody>
      </p:sp>
      <p:pic>
        <p:nvPicPr>
          <p:cNvPr id="409" name="Google Shape;409;p65" title="Points scored"/>
          <p:cNvPicPr preferRelativeResize="0"/>
          <p:nvPr/>
        </p:nvPicPr>
        <p:blipFill rotWithShape="1">
          <a:blip r:embed="rId3">
            <a:alphaModFix/>
          </a:blip>
          <a:srcRect b="0" l="0" r="3947" t="0"/>
          <a:stretch/>
        </p:blipFill>
        <p:spPr>
          <a:xfrm>
            <a:off x="3111850" y="1267100"/>
            <a:ext cx="5885850" cy="3556350"/>
          </a:xfrm>
          <a:prstGeom prst="rect">
            <a:avLst/>
          </a:prstGeom>
          <a:noFill/>
          <a:ln>
            <a:noFill/>
          </a:ln>
        </p:spPr>
      </p:pic>
      <p:pic>
        <p:nvPicPr>
          <p:cNvPr id="410" name="Google Shape;410;p65" title="Points scored"/>
          <p:cNvPicPr preferRelativeResize="0"/>
          <p:nvPr/>
        </p:nvPicPr>
        <p:blipFill>
          <a:blip r:embed="rId4">
            <a:alphaModFix/>
          </a:blip>
          <a:stretch>
            <a:fillRect/>
          </a:stretch>
        </p:blipFill>
        <p:spPr>
          <a:xfrm>
            <a:off x="178600" y="3235600"/>
            <a:ext cx="3052725" cy="1498375"/>
          </a:xfrm>
          <a:prstGeom prst="rect">
            <a:avLst/>
          </a:prstGeom>
          <a:noFill/>
          <a:ln>
            <a:noFill/>
          </a:ln>
        </p:spPr>
      </p:pic>
      <p:pic>
        <p:nvPicPr>
          <p:cNvPr id="411" name="Google Shape;411;p65" title="Points scored"/>
          <p:cNvPicPr preferRelativeResize="0"/>
          <p:nvPr/>
        </p:nvPicPr>
        <p:blipFill>
          <a:blip r:embed="rId5">
            <a:alphaModFix/>
          </a:blip>
          <a:stretch>
            <a:fillRect/>
          </a:stretch>
        </p:blipFill>
        <p:spPr>
          <a:xfrm>
            <a:off x="178588" y="1396933"/>
            <a:ext cx="2699025" cy="16688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6"/>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Need Statement</a:t>
            </a:r>
            <a:endParaRPr/>
          </a:p>
        </p:txBody>
      </p:sp>
      <p:sp>
        <p:nvSpPr>
          <p:cNvPr id="417" name="Google Shape;417;p66"/>
          <p:cNvSpPr txBox="1"/>
          <p:nvPr>
            <p:ph idx="1" type="body"/>
          </p:nvPr>
        </p:nvSpPr>
        <p:spPr>
          <a:xfrm>
            <a:off x="727650" y="1441200"/>
            <a:ext cx="7926600" cy="282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2400">
                <a:solidFill>
                  <a:srgbClr val="000000"/>
                </a:solidFill>
              </a:rPr>
              <a:t>A hassle-free way to </a:t>
            </a:r>
            <a:r>
              <a:rPr b="1" lang="en" sz="3600">
                <a:solidFill>
                  <a:schemeClr val="accent3"/>
                </a:solidFill>
              </a:rPr>
              <a:t>manage </a:t>
            </a:r>
            <a:r>
              <a:rPr lang="en" sz="2400">
                <a:solidFill>
                  <a:srgbClr val="000000"/>
                </a:solidFill>
              </a:rPr>
              <a:t>medications in </a:t>
            </a:r>
            <a:r>
              <a:rPr b="1" lang="en" sz="3600">
                <a:solidFill>
                  <a:schemeClr val="accent3"/>
                </a:solidFill>
              </a:rPr>
              <a:t>elderly outpatients</a:t>
            </a:r>
            <a:r>
              <a:rPr b="1" lang="en" sz="2400">
                <a:solidFill>
                  <a:schemeClr val="accent3"/>
                </a:solidFill>
              </a:rPr>
              <a:t> with polypharmacy (&gt;3) </a:t>
            </a:r>
            <a:r>
              <a:rPr lang="en" sz="2400">
                <a:solidFill>
                  <a:srgbClr val="000000"/>
                </a:solidFill>
              </a:rPr>
              <a:t>to  improve </a:t>
            </a:r>
            <a:r>
              <a:rPr b="1" lang="en" sz="3600">
                <a:solidFill>
                  <a:schemeClr val="accent3"/>
                </a:solidFill>
              </a:rPr>
              <a:t>compliance </a:t>
            </a:r>
            <a:r>
              <a:rPr lang="en" sz="2400">
                <a:solidFill>
                  <a:srgbClr val="000000"/>
                </a:solidFill>
              </a:rPr>
              <a:t>to treatment</a:t>
            </a:r>
            <a:endParaRPr sz="2400">
              <a:solidFill>
                <a:srgbClr val="000000"/>
              </a:solidFill>
            </a:endParaRPr>
          </a:p>
        </p:txBody>
      </p:sp>
      <p:pic>
        <p:nvPicPr>
          <p:cNvPr id="418" name="Google Shape;418;p66"/>
          <p:cNvPicPr preferRelativeResize="0"/>
          <p:nvPr/>
        </p:nvPicPr>
        <p:blipFill>
          <a:blip r:embed="rId3">
            <a:alphaModFix/>
          </a:blip>
          <a:stretch>
            <a:fillRect/>
          </a:stretch>
        </p:blipFill>
        <p:spPr>
          <a:xfrm>
            <a:off x="6628925" y="3174925"/>
            <a:ext cx="2202824" cy="1762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7"/>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Need Specification</a:t>
            </a:r>
            <a:endParaRPr/>
          </a:p>
        </p:txBody>
      </p:sp>
      <p:graphicFrame>
        <p:nvGraphicFramePr>
          <p:cNvPr id="424" name="Google Shape;424;p67"/>
          <p:cNvGraphicFramePr/>
          <p:nvPr/>
        </p:nvGraphicFramePr>
        <p:xfrm>
          <a:off x="855600" y="1373125"/>
          <a:ext cx="3000000" cy="3000000"/>
        </p:xfrm>
        <a:graphic>
          <a:graphicData uri="http://schemas.openxmlformats.org/drawingml/2006/table">
            <a:tbl>
              <a:tblPr>
                <a:noFill/>
                <a:tableStyleId>{F3F06A5C-664D-432F-A158-7E480FF8E64C}</a:tableStyleId>
              </a:tblPr>
              <a:tblGrid>
                <a:gridCol w="3619500"/>
                <a:gridCol w="3619500"/>
              </a:tblGrid>
              <a:tr h="381000">
                <a:tc>
                  <a:txBody>
                    <a:bodyPr/>
                    <a:lstStyle/>
                    <a:p>
                      <a:pPr indent="0" lvl="0" marL="0" rtl="0" algn="ctr">
                        <a:spcBef>
                          <a:spcPts val="0"/>
                        </a:spcBef>
                        <a:spcAft>
                          <a:spcPts val="0"/>
                        </a:spcAft>
                        <a:buNone/>
                      </a:pPr>
                      <a:r>
                        <a:rPr b="1" lang="en" sz="1800">
                          <a:solidFill>
                            <a:schemeClr val="dk1"/>
                          </a:solidFill>
                          <a:latin typeface="Lato"/>
                          <a:ea typeface="Lato"/>
                          <a:cs typeface="Lato"/>
                          <a:sym typeface="Lato"/>
                        </a:rPr>
                        <a:t>Must-Have</a:t>
                      </a:r>
                      <a:r>
                        <a:rPr b="1" lang="en" sz="1800">
                          <a:latin typeface="Lato"/>
                          <a:ea typeface="Lato"/>
                          <a:cs typeface="Lato"/>
                          <a:sym typeface="Lato"/>
                        </a:rPr>
                        <a:t> Criteria</a:t>
                      </a:r>
                      <a:endParaRPr b="1" sz="1800">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sz="1800">
                          <a:solidFill>
                            <a:schemeClr val="accent3"/>
                          </a:solidFill>
                          <a:latin typeface="Lato"/>
                          <a:ea typeface="Lato"/>
                          <a:cs typeface="Lato"/>
                          <a:sym typeface="Lato"/>
                        </a:rPr>
                        <a:t>Good-to-Have</a:t>
                      </a:r>
                      <a:r>
                        <a:rPr b="1" lang="en" sz="1800">
                          <a:latin typeface="Lato"/>
                          <a:ea typeface="Lato"/>
                          <a:cs typeface="Lato"/>
                          <a:sym typeface="Lato"/>
                        </a:rPr>
                        <a:t> Criteria</a:t>
                      </a:r>
                      <a:endParaRPr b="1" sz="18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latin typeface="Lato"/>
                          <a:ea typeface="Lato"/>
                          <a:cs typeface="Lato"/>
                          <a:sym typeface="Lato"/>
                        </a:rPr>
                        <a:t>Easy </a:t>
                      </a:r>
                      <a:r>
                        <a:rPr lang="en">
                          <a:latin typeface="Lato"/>
                          <a:ea typeface="Lato"/>
                          <a:cs typeface="Lato"/>
                          <a:sym typeface="Lato"/>
                        </a:rPr>
                        <a:t>to use</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Product does not cause too much </a:t>
                      </a:r>
                      <a:r>
                        <a:rPr b="1" lang="en">
                          <a:solidFill>
                            <a:schemeClr val="accent3"/>
                          </a:solidFill>
                          <a:latin typeface="Lato"/>
                          <a:ea typeface="Lato"/>
                          <a:cs typeface="Lato"/>
                          <a:sym typeface="Lato"/>
                        </a:rPr>
                        <a:t>disruption </a:t>
                      </a:r>
                      <a:r>
                        <a:rPr lang="en">
                          <a:latin typeface="Lato"/>
                          <a:ea typeface="Lato"/>
                          <a:cs typeface="Lato"/>
                          <a:sym typeface="Lato"/>
                        </a:rPr>
                        <a:t>to status quo</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latin typeface="Lato"/>
                          <a:ea typeface="Lato"/>
                          <a:cs typeface="Lato"/>
                          <a:sym typeface="Lato"/>
                        </a:rPr>
                        <a:t>Prevent confusion </a:t>
                      </a:r>
                      <a:r>
                        <a:rPr lang="en">
                          <a:latin typeface="Lato"/>
                          <a:ea typeface="Lato"/>
                          <a:cs typeface="Lato"/>
                          <a:sym typeface="Lato"/>
                        </a:rPr>
                        <a:t>when patient is taking multiple medications</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Encourage </a:t>
                      </a:r>
                      <a:r>
                        <a:rPr b="1" lang="en">
                          <a:solidFill>
                            <a:schemeClr val="accent3"/>
                          </a:solidFill>
                          <a:latin typeface="Lato"/>
                          <a:ea typeface="Lato"/>
                          <a:cs typeface="Lato"/>
                          <a:sym typeface="Lato"/>
                        </a:rPr>
                        <a:t>intrinsic motivation</a:t>
                      </a:r>
                      <a:r>
                        <a:rPr lang="en">
                          <a:latin typeface="Lato"/>
                          <a:ea typeface="Lato"/>
                          <a:cs typeface="Lato"/>
                          <a:sym typeface="Lato"/>
                        </a:rPr>
                        <a:t> to be adherent</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latin typeface="Lato"/>
                          <a:ea typeface="Lato"/>
                          <a:cs typeface="Lato"/>
                          <a:sym typeface="Lato"/>
                        </a:rPr>
                        <a:t>Reduce the workload</a:t>
                      </a:r>
                      <a:r>
                        <a:rPr lang="en">
                          <a:latin typeface="Lato"/>
                          <a:ea typeface="Lato"/>
                          <a:cs typeface="Lato"/>
                          <a:sym typeface="Lato"/>
                        </a:rPr>
                        <a:t> for patients/caregivers to sort medication</a:t>
                      </a:r>
                      <a:endParaRPr>
                        <a:latin typeface="Lato"/>
                        <a:ea typeface="Lato"/>
                        <a:cs typeface="Lato"/>
                        <a:sym typeface="La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A </a:t>
                      </a:r>
                      <a:r>
                        <a:rPr b="1" lang="en">
                          <a:solidFill>
                            <a:schemeClr val="accent3"/>
                          </a:solidFill>
                          <a:latin typeface="Lato"/>
                          <a:ea typeface="Lato"/>
                          <a:cs typeface="Lato"/>
                          <a:sym typeface="Lato"/>
                        </a:rPr>
                        <a:t>feedback mechanism</a:t>
                      </a:r>
                      <a:r>
                        <a:rPr lang="en">
                          <a:latin typeface="Lato"/>
                          <a:ea typeface="Lato"/>
                          <a:cs typeface="Lato"/>
                          <a:sym typeface="Lato"/>
                        </a:rPr>
                        <a:t> for doctors to review past medication</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a:latin typeface="Lato"/>
                          <a:ea typeface="Lato"/>
                          <a:cs typeface="Lato"/>
                          <a:sym typeface="Lato"/>
                        </a:rPr>
                        <a:t>Provide time-specific reminders that are </a:t>
                      </a:r>
                      <a:r>
                        <a:rPr b="1" lang="en">
                          <a:solidFill>
                            <a:schemeClr val="dk1"/>
                          </a:solidFill>
                          <a:latin typeface="Lato"/>
                          <a:ea typeface="Lato"/>
                          <a:cs typeface="Lato"/>
                          <a:sym typeface="Lato"/>
                        </a:rPr>
                        <a:t>customizable </a:t>
                      </a:r>
                      <a:r>
                        <a:rPr lang="en">
                          <a:latin typeface="Lato"/>
                          <a:ea typeface="Lato"/>
                          <a:cs typeface="Lato"/>
                          <a:sym typeface="Lato"/>
                        </a:rPr>
                        <a:t>according to the patient’s needs</a:t>
                      </a:r>
                      <a:endParaRPr>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accent3"/>
                          </a:solidFill>
                          <a:latin typeface="Lato"/>
                          <a:ea typeface="Lato"/>
                          <a:cs typeface="Lato"/>
                          <a:sym typeface="Lato"/>
                        </a:rPr>
                        <a:t>Portability </a:t>
                      </a:r>
                      <a:r>
                        <a:rPr lang="en">
                          <a:latin typeface="Lato"/>
                          <a:ea typeface="Lato"/>
                          <a:cs typeface="Lato"/>
                          <a:sym typeface="Lato"/>
                        </a:rPr>
                        <a:t>for more mobilised patients</a:t>
                      </a:r>
                      <a:endParaRPr>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en">
                          <a:solidFill>
                            <a:schemeClr val="dk1"/>
                          </a:solidFill>
                          <a:latin typeface="Lato"/>
                          <a:ea typeface="Lato"/>
                          <a:cs typeface="Lato"/>
                          <a:sym typeface="Lato"/>
                        </a:rPr>
                        <a:t>Affordable</a:t>
                      </a:r>
                      <a:r>
                        <a:rPr lang="en">
                          <a:solidFill>
                            <a:schemeClr val="dk2"/>
                          </a:solidFill>
                          <a:latin typeface="Lato"/>
                          <a:ea typeface="Lato"/>
                          <a:cs typeface="Lato"/>
                          <a:sym typeface="Lato"/>
                        </a:rPr>
                        <a:t> for the targeted group</a:t>
                      </a:r>
                      <a:endParaRPr>
                        <a:solidFill>
                          <a:schemeClr val="dk2"/>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8"/>
          <p:cNvSpPr txBox="1"/>
          <p:nvPr>
            <p:ph type="title"/>
          </p:nvPr>
        </p:nvSpPr>
        <p:spPr>
          <a:xfrm>
            <a:off x="727650" y="54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Proposed Solution: PILL-lah WorkFlow</a:t>
            </a:r>
            <a:endParaRPr/>
          </a:p>
        </p:txBody>
      </p:sp>
      <p:sp>
        <p:nvSpPr>
          <p:cNvPr id="430" name="Google Shape;430;p68"/>
          <p:cNvSpPr txBox="1"/>
          <p:nvPr>
            <p:ph idx="1" type="body"/>
          </p:nvPr>
        </p:nvSpPr>
        <p:spPr>
          <a:xfrm>
            <a:off x="819150" y="1386225"/>
            <a:ext cx="3672000" cy="324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p:txBody>
      </p:sp>
      <p:pic>
        <p:nvPicPr>
          <p:cNvPr id="431" name="Google Shape;431;p68"/>
          <p:cNvPicPr preferRelativeResize="0"/>
          <p:nvPr/>
        </p:nvPicPr>
        <p:blipFill>
          <a:blip r:embed="rId3">
            <a:alphaModFix/>
          </a:blip>
          <a:stretch>
            <a:fillRect/>
          </a:stretch>
        </p:blipFill>
        <p:spPr>
          <a:xfrm>
            <a:off x="727650" y="1084250"/>
            <a:ext cx="7688699" cy="398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